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406" r:id="rId3"/>
    <p:sldId id="427" r:id="rId4"/>
    <p:sldId id="430" r:id="rId5"/>
    <p:sldId id="462" r:id="rId6"/>
    <p:sldId id="463" r:id="rId7"/>
    <p:sldId id="428" r:id="rId8"/>
    <p:sldId id="434" r:id="rId9"/>
    <p:sldId id="435" r:id="rId10"/>
    <p:sldId id="431" r:id="rId11"/>
    <p:sldId id="438" r:id="rId12"/>
    <p:sldId id="439" r:id="rId13"/>
    <p:sldId id="429" r:id="rId14"/>
    <p:sldId id="470" r:id="rId15"/>
    <p:sldId id="467" r:id="rId16"/>
    <p:sldId id="469" r:id="rId17"/>
    <p:sldId id="440" r:id="rId18"/>
    <p:sldId id="464" r:id="rId19"/>
    <p:sldId id="441" r:id="rId20"/>
    <p:sldId id="468" r:id="rId21"/>
    <p:sldId id="432" r:id="rId22"/>
    <p:sldId id="442" r:id="rId23"/>
    <p:sldId id="444" r:id="rId24"/>
    <p:sldId id="447" r:id="rId25"/>
    <p:sldId id="446" r:id="rId26"/>
    <p:sldId id="436" r:id="rId27"/>
    <p:sldId id="459" r:id="rId28"/>
    <p:sldId id="466" r:id="rId29"/>
    <p:sldId id="460" r:id="rId30"/>
    <p:sldId id="437" r:id="rId31"/>
    <p:sldId id="448" r:id="rId32"/>
    <p:sldId id="458" r:id="rId33"/>
    <p:sldId id="449" r:id="rId34"/>
    <p:sldId id="453" r:id="rId35"/>
    <p:sldId id="451" r:id="rId36"/>
    <p:sldId id="452" r:id="rId37"/>
    <p:sldId id="454" r:id="rId38"/>
    <p:sldId id="476" r:id="rId39"/>
    <p:sldId id="456" r:id="rId40"/>
    <p:sldId id="461" r:id="rId41"/>
    <p:sldId id="471" r:id="rId42"/>
    <p:sldId id="472" r:id="rId43"/>
    <p:sldId id="405" r:id="rId44"/>
    <p:sldId id="293" r:id="rId45"/>
    <p:sldId id="306" r:id="rId46"/>
    <p:sldId id="450" r:id="rId47"/>
    <p:sldId id="475" r:id="rId48"/>
    <p:sldId id="477" r:id="rId49"/>
    <p:sldId id="473" r:id="rId50"/>
    <p:sldId id="457" r:id="rId51"/>
    <p:sldId id="465" r:id="rId5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1404" autoAdjust="0"/>
  </p:normalViewPr>
  <p:slideViewPr>
    <p:cSldViewPr snapToGrid="0">
      <p:cViewPr varScale="1">
        <p:scale>
          <a:sx n="75" d="100"/>
          <a:sy n="75" d="100"/>
        </p:scale>
        <p:origin x="1234" y="19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12/10/2023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gopt.com/static/pdf/SigOpt_Bayesian_Optimization_Primer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309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77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255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435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7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Heuristicamente: de forma simplista, intuitiva, 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analogia aproximada, mas não perfeita.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Referência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https://www.deeplearningbook.com.br/capitulo-23-como-funciona-o-dropout/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[1] https://colab.research.google.com/github/zz4fap/tp557-iot-ml/blob/master/examples/</a:t>
            </a:r>
            <a:r>
              <a:rPr lang="en-US" dirty="0" err="1"/>
              <a:t>Sobreajuste_e_dropout.ipynb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44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https://colab.research.google.com/github/zz4fap/tp557-iot-ml/blob/master/examples/Treinamento_com_e_sem_data_augmentation.ipynb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26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data_augmentation.ipynb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8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The number of parameters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: When there is a large number of tunable parameters, which is also sometimes called the </a:t>
            </a:r>
            <a:r>
              <a:rPr lang="en-US" b="0" i="1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degrees of freedom</a:t>
            </a:r>
            <a:r>
              <a:rPr lang="en-US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, the models tend to be more susceptible to overfitting.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Sobreajuste_e_otimização_hiperparamétrica</a:t>
            </a:r>
            <a:r>
              <a:rPr lang="pt-BR" sz="1200" dirty="0" err="1"/>
              <a:t>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0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overfitting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é um grande problema nas redes neurais, especialmente à medida que os computadores se tornam mais poderosos e temos a capacidade de treinar redes maiores.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pt-BR" sz="1200" dirty="0"/>
              <a:t>transfer_learning.ipynb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62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Base de dados: https://drive.google.com/file/d/1843ScaJU3UuTBDQxzAXUazFn0b7__Dca/view?usp=drive_link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865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Base de dados: https://drive.google.com/file/d/1843ScaJU3UuTBDQxzAXUazFn0b7__Dca/view?usp=drive_link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951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https://colab.research.google.com/github/zz4fap/tp557-iot-ml/blob/master/exercises/exercicio_transfer_learning.ipynb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267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73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https://colab.research.google.com/github/zz4fap/tp557-iot-ml/blob/master/examples/Overffiting.ipynb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71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Percebam que o modelo (i.e., a função hipótese) 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varia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, ou seja, assume formatos diferentes, de acordo com o conjunto de treinamento.</a:t>
            </a:r>
          </a:p>
          <a:p>
            <a:endParaRPr lang="pt-BR" dirty="0"/>
          </a:p>
          <a:p>
            <a:r>
              <a:rPr lang="pt-BR" dirty="0"/>
              <a:t>https://colab.research.google.com/github/zz4fap/tp557-iot-ml/blob/master/examples/Overfitting.ipynb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7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0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https://colab.research.google.com/github/zz4fap/tp557-iot-ml/blob/master/examples/validacao_cruzada_k_fold.ipynb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6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pt-BR" dirty="0"/>
          </a:p>
          <a:p>
            <a:endParaRPr lang="pt-BR" dirty="0"/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one-sentence summary of </a:t>
            </a:r>
            <a:r>
              <a:rPr lang="en-US" b="0" i="0" u="sng" dirty="0">
                <a:effectLst/>
                <a:latin typeface="source-serif-pro"/>
                <a:hlinkClick r:id="rId3"/>
              </a:rPr>
              <a:t>Bayesian hyperparameter optimization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is: </a:t>
            </a:r>
            <a:r>
              <a:rPr lang="en-US" dirty="0"/>
              <a:t>build a probability model of the objective function and use it to select the most promising hyperparameters to evaluate in the true objective function.</a:t>
            </a:r>
            <a:endParaRPr lang="pt-BR" u="none" dirty="0"/>
          </a:p>
          <a:p>
            <a:endParaRPr lang="pt-BR" u="none" dirty="0"/>
          </a:p>
          <a:p>
            <a:r>
              <a:rPr lang="pt-BR" u="none" dirty="0" err="1"/>
              <a:t>References</a:t>
            </a:r>
            <a:endParaRPr lang="pt-BR" u="none" dirty="0"/>
          </a:p>
          <a:p>
            <a:endParaRPr lang="pt-BR" u="none" dirty="0"/>
          </a:p>
          <a:p>
            <a:r>
              <a:rPr lang="pt-BR" u="none" dirty="0"/>
              <a:t>[1] https://towardsdatascience.com/a-conceptual-explanation-of-bayesian-model-based-hyperparameter-optimization-for-machine-learning-b8172278050f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4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</a:t>
            </a:r>
            <a:r>
              <a:rPr lang="en-US" dirty="0" err="1"/>
              <a:t>Sobreajuste_e_early_stop.ipynb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Dropout é uma técnica de regularização usada em redes neurais para evitar o sobreajuste (</a:t>
            </a:r>
            <a:r>
              <a:rPr lang="pt-BR" dirty="0" err="1"/>
              <a:t>overfitting</a:t>
            </a:r>
            <a:r>
              <a:rPr lang="pt-BR" dirty="0"/>
              <a:t>). O sobreajuste ocorre quando uma rede neural se torna muito especializada nos dados de treinamento e não generaliza bem para novos dados. O </a:t>
            </a:r>
            <a:r>
              <a:rPr lang="pt-BR" dirty="0" err="1"/>
              <a:t>dropout</a:t>
            </a:r>
            <a:r>
              <a:rPr lang="pt-BR" dirty="0"/>
              <a:t> é uma abordagem eficaz para melhorar a generalização de uma rede neural. Aqui está como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**Desligamento Aleatório de Neurônios**: Durante o treinamento da rede neural, o </a:t>
            </a:r>
            <a:r>
              <a:rPr lang="pt-BR" dirty="0" err="1"/>
              <a:t>dropout</a:t>
            </a:r>
            <a:r>
              <a:rPr lang="pt-BR" dirty="0"/>
              <a:t> envolve aleatoriamente "desligar" ou "descartar" um subconjunto dos neurônios em cada camada. Isso significa que esses neurônios não contribuirão para o cálculo das saídas da rede durante essa iteração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**Taxa de Dropout**: Um </a:t>
            </a:r>
            <a:r>
              <a:rPr lang="pt-BR" dirty="0" err="1"/>
              <a:t>hiperparâmetro</a:t>
            </a:r>
            <a:r>
              <a:rPr lang="pt-BR" dirty="0"/>
              <a:t> chamado "taxa de </a:t>
            </a:r>
            <a:r>
              <a:rPr lang="pt-BR" dirty="0" err="1"/>
              <a:t>dropout</a:t>
            </a:r>
            <a:r>
              <a:rPr lang="pt-BR" dirty="0"/>
              <a:t>" é definido antes do treinamento. Essa taxa determina a probabilidade de um neurônio ser desligado durante cada iteração. Por exemplo, uma taxa de </a:t>
            </a:r>
            <a:r>
              <a:rPr lang="pt-BR" dirty="0" err="1"/>
              <a:t>dropout</a:t>
            </a:r>
            <a:r>
              <a:rPr lang="pt-BR" dirty="0"/>
              <a:t> de 0,5 significa que, em média, metade dos neurônios será desligada em cada iteração.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**Treinamento Estocástico**: O </a:t>
            </a:r>
            <a:r>
              <a:rPr lang="pt-BR" dirty="0" err="1"/>
              <a:t>dropout</a:t>
            </a:r>
            <a:r>
              <a:rPr lang="pt-BR" dirty="0"/>
              <a:t> introduz uma forma de treinamento estocástico, onde a rede não pode depender excessivamente de nenhum neurônio específico. Isso obriga a rede a aprender recursos mais robustos e a generalizar melhor para dados que não foram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</a:t>
            </a:r>
            <a:r>
              <a:rPr lang="pt-BR" dirty="0" err="1"/>
              <a:t>Averaging</a:t>
            </a:r>
            <a:r>
              <a:rPr lang="pt-BR" dirty="0"/>
              <a:t> de Múltiplos Modelos**: O </a:t>
            </a:r>
            <a:r>
              <a:rPr lang="pt-BR" dirty="0" err="1"/>
              <a:t>dropout</a:t>
            </a:r>
            <a:r>
              <a:rPr lang="pt-BR" dirty="0"/>
              <a:t> efetivamente treina várias </a:t>
            </a:r>
            <a:r>
              <a:rPr lang="pt-BR" dirty="0" err="1"/>
              <a:t>sub-redes</a:t>
            </a:r>
            <a:r>
              <a:rPr lang="pt-BR" dirty="0"/>
              <a:t> durante o treinamento, já que diferentes subconjuntos de neurônios são desligados a cada iteração. Isso é semelhante a treinar uma série de modelos diferentes e, durante a inferência, os resultados dessas </a:t>
            </a:r>
            <a:r>
              <a:rPr lang="pt-BR" dirty="0" err="1"/>
              <a:t>sub-redes</a:t>
            </a:r>
            <a:r>
              <a:rPr lang="pt-BR" dirty="0"/>
              <a:t> são médios ou ponderados de alguma forma para produzir a saída final da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Benefícios do Dropout: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Reduz o risco de sobreajuste, permitindo que a rede generalize melhor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Ajuda a evitar a dependência excessiva de neurônios individuais, tornando o modelo mais robusto.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Funciona bem em redes neurais profundas, onde o risco de </a:t>
            </a:r>
            <a:r>
              <a:rPr lang="pt-BR" dirty="0" err="1"/>
              <a:t>overfitting</a:t>
            </a:r>
            <a:r>
              <a:rPr lang="pt-BR" dirty="0"/>
              <a:t> é mais alto.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Embora o </a:t>
            </a:r>
            <a:r>
              <a:rPr lang="pt-BR" dirty="0" err="1"/>
              <a:t>dropout</a:t>
            </a:r>
            <a:r>
              <a:rPr lang="pt-BR" dirty="0"/>
              <a:t> seja uma técnica eficaz de regularização, é importante ajustar a taxa de </a:t>
            </a:r>
            <a:r>
              <a:rPr lang="pt-BR" dirty="0" err="1"/>
              <a:t>dropout</a:t>
            </a:r>
            <a:r>
              <a:rPr lang="pt-BR" dirty="0"/>
              <a:t> adequadamente, pois uma taxa muito alta pode prejudicar o aprendizado, enquanto uma taxa muito baixa pode não fornecer os benefícios desejados. A taxa de </a:t>
            </a:r>
            <a:r>
              <a:rPr lang="pt-BR" dirty="0" err="1"/>
              <a:t>dropout</a:t>
            </a:r>
            <a:r>
              <a:rPr lang="pt-BR" dirty="0"/>
              <a:t> é geralmente escolhida por meio de experimentação e validação cruzada em um conjunto de validação.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"</a:t>
            </a:r>
            <a:r>
              <a:rPr lang="pt-BR" dirty="0" err="1"/>
              <a:t>early</a:t>
            </a:r>
            <a:r>
              <a:rPr lang="pt-BR" dirty="0"/>
              <a:t> stopping" (parada antecipada) é uma técnica de regularização utilizada em treinamento de redes neurais para evitar o sobreajuste e encontrar um ponto ótimo de convergência durante o treinamento. A ideia fundamental por trás do </a:t>
            </a:r>
            <a:r>
              <a:rPr lang="pt-BR" dirty="0" err="1"/>
              <a:t>early</a:t>
            </a:r>
            <a:r>
              <a:rPr lang="pt-BR" dirty="0"/>
              <a:t> stopping é interromper o treinamento do modelo assim que o desempenho em um conjunto de validação começa a piorar, em vez de continuar até que o modelo se ajuste demais aos dados de treinamento. Aqui está como o </a:t>
            </a:r>
            <a:r>
              <a:rPr lang="pt-BR" dirty="0" err="1"/>
              <a:t>early</a:t>
            </a:r>
            <a:r>
              <a:rPr lang="pt-BR" dirty="0"/>
              <a:t> stopping funciona: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1. **Conjunto de Treinamento e Conjunto de Validação**: Durante o treinamento de uma rede neural, geralmente divide-se o conjunto de dados em dois subconjuntos: um conjunto de treinamento usado para atualizar os pesos do modelo e um conjunto de validação usado para avaliar o desempenho do modelo em dados não vistos durante o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2. **Monitoramento de Métricas**: À medida que o treinamento progride, as métricas de desempenho, como erro ou precisão, são calculadas regularmente no conjunto de validação. Essas métricas fornecem uma indicação de quão bem o modelo está generalizando para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3. **Critério de Parada**: O critério de parada é uma métrica escolhida com base no problema e nas metas do treinamento. Pode ser o erro de validação, a precisão ou qualquer outra métrica relevante. O treinamento é interrompido quando a métrica de validação não melhora mais ou começa a piorar.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4. **Recuperação do Melhor Modelo**: Ao interromper o treinamento, o modelo é revertido para o ponto em que obteve o melhor desempenho no conjunto de validação. Esse modelo é então usado para inferência e avaliação em novos dados.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benefícios do </a:t>
            </a:r>
            <a:r>
              <a:rPr lang="pt-BR" dirty="0" err="1"/>
              <a:t>early</a:t>
            </a:r>
            <a:r>
              <a:rPr lang="pt-BR" dirty="0"/>
              <a:t> stopping incluem: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Evita o sobreajuste: Ao interromper o treinamento antes que o modelo se ajuste demais aos dados de treinamento, o </a:t>
            </a:r>
            <a:r>
              <a:rPr lang="pt-BR" dirty="0" err="1"/>
              <a:t>early</a:t>
            </a:r>
            <a:r>
              <a:rPr lang="pt-BR" dirty="0"/>
              <a:t> stopping ajuda a obter modelos mais generalizados e melhores em dados de teste não vistos.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Economiza tempo e recursos computacionais: O treinamento de redes neurais pode ser computacionalmente intensivo, e o </a:t>
            </a:r>
            <a:r>
              <a:rPr lang="pt-BR" dirty="0" err="1"/>
              <a:t>early</a:t>
            </a:r>
            <a:r>
              <a:rPr lang="pt-BR" dirty="0"/>
              <a:t> stopping pode ajudar a economizar tempo e recursos interrompendo o treinamento assim que não houver mais ganho significativo no desempenho.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Melhora a robustez: Modelos treinados com </a:t>
            </a:r>
            <a:r>
              <a:rPr lang="pt-BR" dirty="0" err="1"/>
              <a:t>early</a:t>
            </a:r>
            <a:r>
              <a:rPr lang="pt-BR" dirty="0"/>
              <a:t> stopping tendem a ser mais robustos e menos sensíveis a variações nos dados de treinamento.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importante ajustar o critério de parada, monitorar regularmente as métricas de validação e implementar o </a:t>
            </a:r>
            <a:r>
              <a:rPr lang="pt-BR" dirty="0" err="1"/>
              <a:t>early</a:t>
            </a:r>
            <a:r>
              <a:rPr lang="pt-BR" dirty="0"/>
              <a:t> stopping de maneira adequada para obter os melhores resultados. O </a:t>
            </a:r>
            <a:r>
              <a:rPr lang="pt-BR" dirty="0" err="1"/>
              <a:t>early</a:t>
            </a:r>
            <a:r>
              <a:rPr lang="pt-BR" dirty="0"/>
              <a:t> stopping é uma técnica eficaz, especialmente quando o conjunto de dados é limitado e não é possível coletar mais dados para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90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lab.research.google.com/github/zz4fap/tp557-iot-ml/blob/master/examples/validacao_cruzada_k_fold.ipyn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early_stop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Sobreajuste_e_dropout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Treinamento_com_e_sem_data_augmentation.ipynb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colab.research.google.com/github/zz4fap/tp557-iot-ml/blob/master/examples/data_augmentation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Sobreajuste_e_otimiza&#231;&#227;o_hiperparam&#233;trica.ipynb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transfer_learning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edgeimpulse.com/logi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drive.google.com/file/d/1843ScaJU3UuTBDQxzAXUazFn0b7__Dca/view?usp=drive_lin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transfer_learning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Overfitting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amples/Overffiting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Prevenindo o sobreajuste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335" y="1825624"/>
            <a:ext cx="6214830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Técnicas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validação cruzada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avaliam o desempenho</a:t>
            </a:r>
            <a:r>
              <a:rPr lang="pt-BR" b="0" i="0" dirty="0">
                <a:effectLst/>
              </a:rPr>
              <a:t> do modelo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várias divisões de dados de treinamento e validação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mostrar variações significativas no desempenho </a:t>
            </a:r>
            <a:r>
              <a:rPr lang="pt-BR" b="0" i="0" dirty="0">
                <a:effectLst/>
              </a:rPr>
              <a:t>(i.e., erro e variância)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entre as divisões </a:t>
            </a:r>
            <a:r>
              <a:rPr lang="pt-BR" b="0" i="0" dirty="0">
                <a:effectLst/>
              </a:rPr>
              <a:t>dos dados, isso pode ser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sobreajuste ou subajuste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Técnicas de validação cruzada que podem ser usadas: </a:t>
            </a:r>
            <a:r>
              <a:rPr lang="pt-BR" i="1" dirty="0"/>
              <a:t>k-</a:t>
            </a:r>
            <a:r>
              <a:rPr lang="pt-BR" i="1" dirty="0" err="1"/>
              <a:t>fold</a:t>
            </a:r>
            <a:r>
              <a:rPr lang="pt-BR" dirty="0"/>
              <a:t>, </a:t>
            </a:r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p-out</a:t>
            </a:r>
            <a:r>
              <a:rPr lang="pt-BR" dirty="0"/>
              <a:t>, </a:t>
            </a:r>
            <a:r>
              <a:rPr lang="pt-BR" i="1" dirty="0" err="1"/>
              <a:t>holdout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Na prática, o </a:t>
            </a:r>
            <a:r>
              <a:rPr lang="pt-BR" i="1" dirty="0"/>
              <a:t>k</a:t>
            </a:r>
            <a:r>
              <a:rPr lang="pt-BR" b="0" i="0" dirty="0">
                <a:effectLst/>
              </a:rPr>
              <a:t>-</a:t>
            </a:r>
            <a:r>
              <a:rPr lang="pt-BR" b="0" i="0" dirty="0" err="1">
                <a:effectLst/>
              </a:rPr>
              <a:t>fold</a:t>
            </a:r>
            <a:r>
              <a:rPr lang="pt-BR" b="0" i="0" dirty="0">
                <a:effectLst/>
              </a:rPr>
              <a:t> é a mais usada.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C6D210-29E4-BEC4-2587-5A703B9EA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266462" y="2339013"/>
            <a:ext cx="5574873" cy="338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Como detectar o sobreajuste: </a:t>
                </a:r>
                <a14:m>
                  <m:oMath xmlns:m="http://schemas.openxmlformats.org/officeDocument/2006/math">
                    <m:r>
                      <a:rPr lang="pt-BR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i="1" dirty="0"/>
                  <a:t>-</a:t>
                </a:r>
                <a:r>
                  <a:rPr lang="pt-BR" i="1" dirty="0" err="1"/>
                  <a:t>fold</a:t>
                </a:r>
                <a:endParaRPr lang="pt-BR" i="1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64A88D9-2D97-A5AC-70C5-4C0864435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</p:spPr>
            <p:txBody>
              <a:bodyPr>
                <a:normAutofit/>
              </a:bodyPr>
              <a:lstStyle/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 técnica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divide o conjunto de dados em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subconjuntos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, chamados dobras (</a:t>
                </a:r>
                <a:r>
                  <a:rPr lang="pt-BR" b="0" i="1" dirty="0" err="1">
                    <a:solidFill>
                      <a:schemeClr val="tx1"/>
                    </a:solidFill>
                    <a:effectLst/>
                  </a:rPr>
                  <a:t>folds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),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treinando</a:t>
                </a:r>
                <a:r>
                  <a:rPr lang="pt-BR" dirty="0">
                    <a:solidFill>
                      <a:schemeClr val="tx1"/>
                    </a:solidFill>
                  </a:rPr>
                  <a:t> e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avaliando o modelo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vezes </a:t>
                </a:r>
                <a:r>
                  <a:rPr lang="pt-BR" dirty="0">
                    <a:solidFill>
                      <a:schemeClr val="tx1"/>
                    </a:solidFill>
                  </a:rPr>
                  <a:t>(e.g., MSE ou acurácia), cada vez com um subconjunto diferente como conjunto de teste e 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-1 subconjuntos restantes como conjunto de treinamento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Ao final,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calcula-se a média e a variância das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 métricas 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individuais de desempenho para fornecer uma única </a:t>
                </a:r>
                <a:r>
                  <a:rPr lang="pt-BR" b="1" i="1" dirty="0">
                    <a:solidFill>
                      <a:srgbClr val="00B050"/>
                    </a:solidFill>
                    <a:effectLst/>
                  </a:rPr>
                  <a:t>métrica geral do modelo</a:t>
                </a:r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DFD790-B161-AACA-37D4-2B1B5B84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3529" y="1825624"/>
                <a:ext cx="6287784" cy="5032375"/>
              </a:xfrm>
              <a:blipFill>
                <a:blip r:embed="rId4"/>
                <a:stretch>
                  <a:fillRect l="-1746" t="-1937" r="-29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4C98CA81-D5B4-3FB5-6A37-8D8EDAE72660}"/>
              </a:ext>
            </a:extLst>
          </p:cNvPr>
          <p:cNvSpPr txBox="1"/>
          <p:nvPr/>
        </p:nvSpPr>
        <p:spPr>
          <a:xfrm>
            <a:off x="0" y="6581000"/>
            <a:ext cx="2786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5"/>
              </a:rPr>
              <a:t>Exemplo: </a:t>
            </a:r>
            <a:r>
              <a:rPr lang="pt-BR" sz="1200" dirty="0" err="1">
                <a:hlinkClick r:id="rId5"/>
              </a:rPr>
              <a:t>validacao_cruzada_k_fold.ipynb</a:t>
            </a:r>
            <a:endParaRPr lang="pt-BR" sz="1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8E020A-A51A-D5C4-761C-EE24409A0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13" r="2875"/>
          <a:stretch/>
        </p:blipFill>
        <p:spPr bwMode="auto">
          <a:xfrm>
            <a:off x="150687" y="2275005"/>
            <a:ext cx="5602842" cy="33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4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16" y="1825624"/>
            <a:ext cx="643162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Coletar mais </a:t>
            </a:r>
            <a:r>
              <a:rPr lang="pt-BR" b="1" dirty="0"/>
              <a:t>d</a:t>
            </a:r>
            <a:r>
              <a:rPr lang="pt-BR" b="1" i="0" dirty="0">
                <a:effectLst/>
              </a:rPr>
              <a:t>ados</a:t>
            </a:r>
            <a:r>
              <a:rPr lang="pt-BR" b="1" dirty="0"/>
              <a:t> </a:t>
            </a:r>
            <a:r>
              <a:rPr lang="pt-BR" b="0" i="0" dirty="0">
                <a:effectLst/>
              </a:rPr>
              <a:t>de treinamento é uma das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estratégias mais eficazes </a:t>
            </a:r>
            <a:r>
              <a:rPr lang="pt-BR" b="0" i="0" dirty="0">
                <a:effectLst/>
              </a:rPr>
              <a:t>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melhorar a capacidade de generalização </a:t>
            </a:r>
            <a:r>
              <a:rPr lang="pt-BR" b="0" i="0" dirty="0">
                <a:effectLst/>
              </a:rPr>
              <a:t>do modelo, consequentemente, reduzindo o sobreajuste.</a:t>
            </a:r>
          </a:p>
          <a:p>
            <a:r>
              <a:rPr lang="pt-BR" b="0" i="0" dirty="0">
                <a:effectLst/>
              </a:rPr>
              <a:t>Porém, em algumas situações,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coleta de dados</a:t>
            </a:r>
            <a:r>
              <a:rPr lang="pt-BR" b="0" i="0" dirty="0">
                <a:effectLst/>
              </a:rPr>
              <a:t> adicionais pode ser muito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cara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demorada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simplesmente impossível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coleta, entende-se que a </a:t>
            </a:r>
            <a:r>
              <a:rPr lang="pt-BR" b="1" i="1" dirty="0">
                <a:solidFill>
                  <a:srgbClr val="00B050"/>
                </a:solidFill>
              </a:rPr>
              <a:t>rotulagem também está inclusa</a:t>
            </a:r>
            <a:r>
              <a:rPr lang="pt-BR" dirty="0"/>
              <a:t>.</a:t>
            </a:r>
            <a:endParaRPr lang="pt-BR" b="1" i="0" dirty="0">
              <a:effectLst/>
            </a:endParaRPr>
          </a:p>
        </p:txBody>
      </p:sp>
      <p:pic>
        <p:nvPicPr>
          <p:cNvPr id="1026" name="Picture 2" descr="The Difference Between Training Data vs. Test Data in Machine Learning">
            <a:extLst>
              <a:ext uri="{FF2B5EF4-FFF2-40B4-BE49-F238E27FC236}">
                <a16:creationId xmlns:a16="http://schemas.microsoft.com/office/drawing/2014/main" id="{65FD752D-DDD7-D638-20EE-6FFAF3C8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 bwMode="auto">
          <a:xfrm>
            <a:off x="249906" y="2428092"/>
            <a:ext cx="5104702" cy="325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2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0AB6FA0-AEEA-DD68-71A9-D05F9126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94" y="3997134"/>
            <a:ext cx="2145915" cy="28529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794" y="1825624"/>
            <a:ext cx="6360793" cy="5032375"/>
          </a:xfrm>
        </p:spPr>
        <p:txBody>
          <a:bodyPr>
            <a:normAutofit lnSpcReduction="10000"/>
          </a:bodyPr>
          <a:lstStyle/>
          <a:p>
            <a:r>
              <a:rPr lang="pt-BR" b="1" i="0" dirty="0">
                <a:effectLst/>
              </a:rPr>
              <a:t>Regularização</a:t>
            </a:r>
            <a:r>
              <a:rPr lang="pt-BR" b="0" i="0" dirty="0">
                <a:effectLst/>
              </a:rPr>
              <a:t>: envolve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adição de um termo de penalização à função de perda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do modelo, com o objetivo de impor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restrições sobre os pesos do modelo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A regularização </a:t>
            </a:r>
            <a:r>
              <a:rPr lang="pt-BR" b="1" i="1" dirty="0">
                <a:solidFill>
                  <a:srgbClr val="00B050"/>
                </a:solidFill>
              </a:rPr>
              <a:t>reduz a flexibilidade </a:t>
            </a:r>
            <a:r>
              <a:rPr lang="pt-BR" dirty="0"/>
              <a:t>do modelo </a:t>
            </a:r>
            <a:r>
              <a:rPr lang="pt-BR" b="1" i="1" dirty="0">
                <a:solidFill>
                  <a:srgbClr val="00B050"/>
                </a:solidFill>
              </a:rPr>
              <a:t>penalizando seus pesos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Modelos que sobreajustam têm </a:t>
            </a:r>
            <a:r>
              <a:rPr lang="pt-BR" b="1" i="1" dirty="0">
                <a:solidFill>
                  <a:srgbClr val="00B050"/>
                </a:solidFill>
              </a:rPr>
              <a:t>pesos com valores </a:t>
            </a:r>
            <a:r>
              <a:rPr lang="pt-BR" b="1" i="1" dirty="0">
                <a:solidFill>
                  <a:srgbClr val="7030A0"/>
                </a:solidFill>
              </a:rPr>
              <a:t>absolutos</a:t>
            </a:r>
            <a:r>
              <a:rPr lang="pt-BR" b="1" i="1" dirty="0">
                <a:solidFill>
                  <a:srgbClr val="00B050"/>
                </a:solidFill>
              </a:rPr>
              <a:t> muito altos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 regularização </a:t>
            </a:r>
            <a:r>
              <a:rPr lang="pt-BR" b="1" i="1" dirty="0">
                <a:solidFill>
                  <a:srgbClr val="00B050"/>
                </a:solidFill>
              </a:rPr>
              <a:t>restringe</a:t>
            </a:r>
            <a:r>
              <a:rPr lang="pt-BR" dirty="0"/>
              <a:t> o aumento dos pesos a uma </a:t>
            </a:r>
            <a:r>
              <a:rPr lang="pt-BR" b="1" i="1" dirty="0">
                <a:solidFill>
                  <a:srgbClr val="00B050"/>
                </a:solidFill>
              </a:rPr>
              <a:t>região de possíveis valores</a:t>
            </a:r>
            <a:r>
              <a:rPr lang="pt-BR" dirty="0"/>
              <a:t>.</a:t>
            </a:r>
          </a:p>
          <a:p>
            <a:r>
              <a:rPr lang="pt-BR" dirty="0"/>
              <a:t>As</a:t>
            </a:r>
            <a:r>
              <a:rPr lang="pt-BR" b="0" i="0" dirty="0">
                <a:effectLst/>
              </a:rPr>
              <a:t> técnicas de regularização mais utilizadas são L1, L2 e </a:t>
            </a:r>
            <a:r>
              <a:rPr lang="pt-BR" b="0" i="1" dirty="0" err="1">
                <a:effectLst/>
              </a:rPr>
              <a:t>elastic</a:t>
            </a:r>
            <a:r>
              <a:rPr lang="pt-BR" b="0" i="1" dirty="0">
                <a:effectLst/>
              </a:rPr>
              <a:t>-net</a:t>
            </a:r>
            <a:r>
              <a:rPr lang="pt-BR" b="0" i="0" dirty="0">
                <a:effectLst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5D2EFB5-F853-0ECE-6705-DF53B688DBE6}"/>
                  </a:ext>
                </a:extLst>
              </p:cNvPr>
              <p:cNvSpPr txBox="1"/>
              <p:nvPr/>
            </p:nvSpPr>
            <p:spPr>
              <a:xfrm>
                <a:off x="1298918" y="2680590"/>
                <a:ext cx="3803434" cy="1470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pt-B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5D2EFB5-F853-0ECE-6705-DF53B688D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918" y="2680590"/>
                <a:ext cx="3803434" cy="1470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FA96E5-6E55-D162-F30C-3F9BF88DAB2A}"/>
                  </a:ext>
                </a:extLst>
              </p:cNvPr>
              <p:cNvSpPr txBox="1"/>
              <p:nvPr/>
            </p:nvSpPr>
            <p:spPr>
              <a:xfrm>
                <a:off x="429768" y="1825624"/>
                <a:ext cx="5212478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pt-BR" sz="28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pt-B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FA96E5-6E55-D162-F30C-3F9BF88DA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8" y="1825624"/>
                <a:ext cx="5212478" cy="66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19F47D4-12A7-BD7F-55C6-5DB6C2E38871}"/>
                  </a:ext>
                </a:extLst>
              </p:cNvPr>
              <p:cNvSpPr txBox="1"/>
              <p:nvPr/>
            </p:nvSpPr>
            <p:spPr>
              <a:xfrm>
                <a:off x="-33954" y="6573039"/>
                <a:ext cx="60942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b="1" dirty="0">
                    <a:ea typeface="Cambria Math" panose="02040503050406030204" pitchFamily="18" charset="0"/>
                  </a:rPr>
                  <a:t>OBS</a:t>
                </a:r>
                <a:r>
                  <a:rPr lang="pt-BR" sz="1200" dirty="0">
                    <a:ea typeface="Cambria Math" panose="02040503050406030204" pitchFamily="18" charset="0"/>
                  </a:rPr>
                  <a:t>.: </a:t>
                </a:r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pt-B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pt-BR" sz="1200" dirty="0"/>
                  <a:t>é o </a:t>
                </a:r>
                <a:r>
                  <a:rPr lang="pt-BR" sz="1200" b="1" i="1" dirty="0"/>
                  <a:t>fator de regularização.</a:t>
                </a:r>
                <a:endParaRPr lang="pt-BR" sz="12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819F47D4-12A7-BD7F-55C6-5DB6C2E3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54" y="6573039"/>
                <a:ext cx="609420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B1E50C15-796B-7379-D1C6-2808D390DEE1}"/>
              </a:ext>
            </a:extLst>
          </p:cNvPr>
          <p:cNvSpPr/>
          <p:nvPr/>
        </p:nvSpPr>
        <p:spPr>
          <a:xfrm>
            <a:off x="4206240" y="1825624"/>
            <a:ext cx="1060704" cy="590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5FB412B-B269-ECA7-F14E-329AAAC59407}"/>
              </a:ext>
            </a:extLst>
          </p:cNvPr>
          <p:cNvSpPr/>
          <p:nvPr/>
        </p:nvSpPr>
        <p:spPr>
          <a:xfrm>
            <a:off x="1340370" y="1803005"/>
            <a:ext cx="2490568" cy="59020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0DBFA6D4-9D17-89FF-09AD-0BB33A989E37}"/>
              </a:ext>
            </a:extLst>
          </p:cNvPr>
          <p:cNvSpPr/>
          <p:nvPr/>
        </p:nvSpPr>
        <p:spPr>
          <a:xfrm rot="5400000">
            <a:off x="3150341" y="642431"/>
            <a:ext cx="281654" cy="3901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3457FF-A7B2-D6E1-9337-CAD908FDDE69}"/>
              </a:ext>
            </a:extLst>
          </p:cNvPr>
          <p:cNvSpPr txBox="1"/>
          <p:nvPr/>
        </p:nvSpPr>
        <p:spPr>
          <a:xfrm>
            <a:off x="2285732" y="145629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MSE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11FE2E-094D-7109-7D29-CDC23773C411}"/>
              </a:ext>
            </a:extLst>
          </p:cNvPr>
          <p:cNvSpPr txBox="1"/>
          <p:nvPr/>
        </p:nvSpPr>
        <p:spPr>
          <a:xfrm>
            <a:off x="3963367" y="1450727"/>
            <a:ext cx="154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Penalização L2</a:t>
            </a:r>
          </a:p>
        </p:txBody>
      </p:sp>
    </p:spTree>
    <p:extLst>
      <p:ext uri="{BB962C8B-B14F-4D97-AF65-F5344CB8AC3E}">
        <p14:creationId xmlns:p14="http://schemas.microsoft.com/office/powerpoint/2010/main" val="166834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13388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Existem outras técnicas que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envolvem a adição de termos de penalização</a:t>
            </a:r>
            <a:r>
              <a:rPr lang="pt-BR" b="0" dirty="0">
                <a:effectLst/>
              </a:rPr>
              <a:t>, mas que evitam que o modelo se torne muito flexível e se sobreajuste.</a:t>
            </a:r>
          </a:p>
          <a:p>
            <a:r>
              <a:rPr lang="pt-BR" dirty="0"/>
              <a:t>São técnicas de regularização, mas não no sentido tradicional.</a:t>
            </a:r>
          </a:p>
          <a:p>
            <a:r>
              <a:rPr lang="pt-BR" b="0" dirty="0">
                <a:effectLst/>
              </a:rPr>
              <a:t>Duas técnicas não tradicionais muito utilizadas com redes neurais são o </a:t>
            </a:r>
            <a:r>
              <a:rPr lang="pt-BR" b="0" i="1" dirty="0">
                <a:effectLst/>
              </a:rPr>
              <a:t>earl</a:t>
            </a:r>
            <a:r>
              <a:rPr lang="pt-BR" i="1" dirty="0"/>
              <a:t>y-</a:t>
            </a:r>
            <a:r>
              <a:rPr lang="pt-BR" b="0" i="1" dirty="0">
                <a:effectLst/>
              </a:rPr>
              <a:t>stopping</a:t>
            </a:r>
            <a:r>
              <a:rPr lang="pt-BR" b="0" dirty="0">
                <a:effectLst/>
              </a:rPr>
              <a:t> e o </a:t>
            </a:r>
            <a:r>
              <a:rPr lang="pt-BR" b="0" i="1" dirty="0">
                <a:effectLst/>
              </a:rPr>
              <a:t>Dropout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528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8" y="1825624"/>
            <a:ext cx="6414580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Early-stopping</a:t>
            </a:r>
            <a:r>
              <a:rPr lang="pt-BR" b="1" dirty="0">
                <a:solidFill>
                  <a:srgbClr val="00B050"/>
                </a:solidFill>
                <a:effectLst/>
              </a:rPr>
              <a:t> </a:t>
            </a:r>
            <a:r>
              <a:rPr lang="pt-BR" dirty="0">
                <a:effectLst/>
              </a:rPr>
              <a:t>(ou parada antecipada) é uma técnica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regularização temporal</a:t>
            </a:r>
            <a:r>
              <a:rPr lang="pt-BR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 ideia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interromper o treinamento do modelo assim que o desempenho no conjunto de validação começa a piorar</a:t>
            </a:r>
            <a:r>
              <a:rPr lang="pt-BR" b="0" i="0" dirty="0">
                <a:effectLst/>
              </a:rPr>
              <a:t>, em vez de continuar até que o modelo se ajuste demais aos dados de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</a:rPr>
              <a:t>Vantagens</a:t>
            </a:r>
            <a:r>
              <a:rPr lang="pt-BR" b="0" i="0" dirty="0">
                <a:effectLst/>
              </a:rPr>
              <a:t>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economiza</a:t>
            </a:r>
            <a:r>
              <a:rPr lang="pt-BR" b="0" i="0" dirty="0">
                <a:effectLst/>
              </a:rPr>
              <a:t> tempo e recursos computacionais.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  <a:effectLst/>
                <a:latin typeface="Google Sans"/>
              </a:rPr>
              <a:t>Desvantagem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: se o treinamento for interrompido muito cedo, o modelo pode não ter tempo suficiente para aprender o padrão geral nos dados de treinamento, levando ao </a:t>
            </a:r>
            <a:r>
              <a:rPr lang="pt-BR" b="1" i="1" dirty="0">
                <a:solidFill>
                  <a:srgbClr val="FF0000"/>
                </a:solidFill>
                <a:effectLst/>
                <a:latin typeface="Google Sans"/>
              </a:rPr>
              <a:t>subajuste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pt-BR" dirty="0">
              <a:effectLst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095B930-11D3-84D9-888C-FDD602C69284}"/>
              </a:ext>
            </a:extLst>
          </p:cNvPr>
          <p:cNvGrpSpPr/>
          <p:nvPr/>
        </p:nvGrpSpPr>
        <p:grpSpPr>
          <a:xfrm>
            <a:off x="448916" y="2140058"/>
            <a:ext cx="4817167" cy="3991572"/>
            <a:chOff x="919612" y="1910994"/>
            <a:chExt cx="4817167" cy="399157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13C3FCC-7512-6E26-5226-AE3A26536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12" y="1910994"/>
              <a:ext cx="4817167" cy="399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7637BC2-E998-542B-ABA7-76B0A7068739}"/>
                </a:ext>
              </a:extLst>
            </p:cNvPr>
            <p:cNvSpPr/>
            <p:nvPr/>
          </p:nvSpPr>
          <p:spPr>
            <a:xfrm>
              <a:off x="1428749" y="4219574"/>
              <a:ext cx="309563" cy="2762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3112F4A-171F-7B59-2F12-B79F6BE6C432}"/>
                </a:ext>
              </a:extLst>
            </p:cNvPr>
            <p:cNvSpPr txBox="1"/>
            <p:nvPr/>
          </p:nvSpPr>
          <p:spPr>
            <a:xfrm>
              <a:off x="1857879" y="4500560"/>
              <a:ext cx="82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Early-stop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1538B9E6-D12D-D423-F402-A8F26F0AC3E7}"/>
                </a:ext>
              </a:extLst>
            </p:cNvPr>
            <p:cNvCxnSpPr>
              <a:stCxn id="11" idx="5"/>
            </p:cNvCxnSpPr>
            <p:nvPr/>
          </p:nvCxnSpPr>
          <p:spPr>
            <a:xfrm>
              <a:off x="1692978" y="4455347"/>
              <a:ext cx="264410" cy="183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67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5387B2-D421-E880-9FA0-D213BE79D699}"/>
              </a:ext>
            </a:extLst>
          </p:cNvPr>
          <p:cNvSpPr txBox="1"/>
          <p:nvPr/>
        </p:nvSpPr>
        <p:spPr>
          <a:xfrm>
            <a:off x="4842721" y="6542397"/>
            <a:ext cx="285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3"/>
              </a:rPr>
              <a:t>Exemplo</a:t>
            </a:r>
            <a:r>
              <a:rPr lang="en-US" sz="1200" dirty="0">
                <a:hlinkClick r:id="rId3"/>
              </a:rPr>
              <a:t>: </a:t>
            </a:r>
            <a:r>
              <a:rPr lang="en-US" sz="1200" dirty="0" err="1">
                <a:hlinkClick r:id="rId3"/>
              </a:rPr>
              <a:t>Sobreajuste_e_early_stop.ipynb</a:t>
            </a:r>
            <a:endParaRPr lang="pt-B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08294-4B0C-7DBD-1203-9F2E32D9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2947"/>
            <a:ext cx="3195638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4BFA89-5A6A-C89E-1CAA-F3EDB251C21C}"/>
              </a:ext>
            </a:extLst>
          </p:cNvPr>
          <p:cNvSpPr txBox="1"/>
          <p:nvPr/>
        </p:nvSpPr>
        <p:spPr>
          <a:xfrm>
            <a:off x="730044" y="2832618"/>
            <a:ext cx="3609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train_images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train_labels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batch_size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test_images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test_labels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566219-69C7-65C4-4619-B533E2D0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880" y="4032947"/>
            <a:ext cx="3195639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646AB2-D51E-3377-BC67-200DEBC847C8}"/>
              </a:ext>
            </a:extLst>
          </p:cNvPr>
          <p:cNvSpPr txBox="1"/>
          <p:nvPr/>
        </p:nvSpPr>
        <p:spPr>
          <a:xfrm>
            <a:off x="7703442" y="1539957"/>
            <a:ext cx="43383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early_stop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EarlyStopping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monitor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2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val_loss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'min'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patience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restore_best_weights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True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train_images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train_labels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batch_size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test_images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test_labels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100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callbacks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early_stop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988402C-7D66-1DC0-753F-71F45DEB25CE}"/>
              </a:ext>
            </a:extLst>
          </p:cNvPr>
          <p:cNvSpPr/>
          <p:nvPr/>
        </p:nvSpPr>
        <p:spPr>
          <a:xfrm>
            <a:off x="7700221" y="1539957"/>
            <a:ext cx="3195639" cy="1052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61FBCCD-E5F7-9FB3-B8C8-4716276DBFAF}"/>
              </a:ext>
            </a:extLst>
          </p:cNvPr>
          <p:cNvSpPr/>
          <p:nvPr/>
        </p:nvSpPr>
        <p:spPr>
          <a:xfrm>
            <a:off x="8433995" y="3619558"/>
            <a:ext cx="1516829" cy="174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61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615" y="1825624"/>
            <a:ext cx="6263972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</a:t>
            </a:r>
            <a:r>
              <a:rPr lang="pt-BR" b="1" i="1" dirty="0" err="1">
                <a:solidFill>
                  <a:srgbClr val="00B050"/>
                </a:solidFill>
                <a:effectLst/>
              </a:rPr>
              <a:t>dropout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envolve </a:t>
            </a:r>
            <a:r>
              <a:rPr lang="pt-BR" b="1" i="1" dirty="0">
                <a:solidFill>
                  <a:schemeClr val="accent1"/>
                </a:solidFill>
                <a:effectLst/>
              </a:rPr>
              <a:t>aleatoriamente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"desligar" ou "descartar" neurônios de uma camada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durante o treinamento </a:t>
            </a:r>
            <a:r>
              <a:rPr lang="pt-BR" b="0" i="0" dirty="0">
                <a:effectLst/>
              </a:rPr>
              <a:t>da rede neural. </a:t>
            </a:r>
          </a:p>
          <a:p>
            <a:r>
              <a:rPr lang="pt-BR" b="0" i="0" dirty="0">
                <a:effectLst/>
              </a:rPr>
              <a:t>Isso significa que esses neurônios não contribuirão para o cálculo das saídas da rede durante essa iteração de treinamento.</a:t>
            </a:r>
          </a:p>
          <a:p>
            <a:r>
              <a:rPr lang="pt-BR" dirty="0"/>
              <a:t>Desta forma, o </a:t>
            </a:r>
            <a:r>
              <a:rPr lang="pt-BR" b="1" i="1" dirty="0">
                <a:solidFill>
                  <a:srgbClr val="00B050"/>
                </a:solidFill>
              </a:rPr>
              <a:t>modelo</a:t>
            </a:r>
            <a:r>
              <a:rPr lang="pt-BR" dirty="0"/>
              <a:t> fica </a:t>
            </a:r>
            <a:r>
              <a:rPr lang="pt-BR" b="1" i="1" dirty="0">
                <a:solidFill>
                  <a:srgbClr val="00B050"/>
                </a:solidFill>
              </a:rPr>
              <a:t>menos complexo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diminuindo</a:t>
            </a:r>
            <a:r>
              <a:rPr lang="pt-BR" dirty="0"/>
              <a:t> as chances de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pic>
        <p:nvPicPr>
          <p:cNvPr id="1026" name="Picture 2" descr="Dropout in Neural Networks. Dropout layers have been the go-to… | by Harsh  Yadav | Towards Data Science">
            <a:extLst>
              <a:ext uri="{FF2B5EF4-FFF2-40B4-BE49-F238E27FC236}">
                <a16:creationId xmlns:a16="http://schemas.microsoft.com/office/drawing/2014/main" id="{7908373E-5974-7415-1DDF-423DEBE8B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r="4461"/>
          <a:stretch/>
        </p:blipFill>
        <p:spPr bwMode="auto">
          <a:xfrm>
            <a:off x="279699" y="2344492"/>
            <a:ext cx="5271247" cy="3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0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54C9C-C6CB-0424-71DD-96428C3A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0D1392-AD6B-0EBC-D5DD-B515F3F94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5304"/>
            <a:ext cx="11247783" cy="119269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  <a:effectLst/>
              </a:rPr>
              <a:t>Heuristicamente</a:t>
            </a:r>
            <a:r>
              <a:rPr lang="pt-BR" b="0" i="0" dirty="0">
                <a:effectLst/>
              </a:rPr>
              <a:t>, quando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desligamos</a:t>
            </a:r>
            <a:r>
              <a:rPr lang="pt-BR" b="0" i="0" dirty="0">
                <a:effectLst/>
              </a:rPr>
              <a:t> diferentes conjuntos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neurônios</a:t>
            </a:r>
            <a:r>
              <a:rPr lang="pt-BR" b="0" i="0" dirty="0">
                <a:effectLst/>
              </a:rPr>
              <a:t>, é como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estivéssemos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treinando várias redes</a:t>
            </a:r>
            <a:r>
              <a:rPr lang="pt-BR" b="0" i="0" dirty="0">
                <a:effectLst/>
              </a:rPr>
              <a:t> neurais diferentes.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A8E974C-56BB-263F-9DA3-FBB30990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94" y="1849142"/>
            <a:ext cx="7640776" cy="3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9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9626"/>
            <a:ext cx="11213387" cy="1898373"/>
          </a:xfrm>
        </p:spPr>
        <p:txBody>
          <a:bodyPr>
            <a:normAutofit/>
          </a:bodyPr>
          <a:lstStyle/>
          <a:p>
            <a:r>
              <a:rPr lang="pt-BR" dirty="0"/>
              <a:t>D</a:t>
            </a:r>
            <a:r>
              <a:rPr lang="pt-BR" b="0" i="0" dirty="0">
                <a:effectLst/>
              </a:rPr>
              <a:t>urante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inferência</a:t>
            </a:r>
            <a:r>
              <a:rPr lang="pt-BR" b="0" i="0" dirty="0">
                <a:effectLst/>
              </a:rPr>
              <a:t>,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resultados dessas redes são ponderados </a:t>
            </a:r>
            <a:r>
              <a:rPr lang="pt-BR" b="0" i="0" dirty="0">
                <a:effectLst/>
              </a:rPr>
              <a:t>(e.g., média ou voto majoritário) para produzir a saída final da rede.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diferentes redes se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adaptarão de diferentes maneiras</a:t>
            </a:r>
            <a:r>
              <a:rPr lang="pt-BR" b="0" i="0" dirty="0">
                <a:effectLst/>
              </a:rPr>
              <a:t>, e assim, esperançosamente, o efeito do </a:t>
            </a:r>
            <a:r>
              <a:rPr lang="pt-BR" b="0" i="1" dirty="0" err="1">
                <a:effectLst/>
              </a:rPr>
              <a:t>dropout</a:t>
            </a:r>
            <a:r>
              <a:rPr lang="pt-BR" b="0" i="0" dirty="0">
                <a:effectLst/>
              </a:rPr>
              <a:t> será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reduzir o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C3870D-9BAA-F061-0440-28DA0A1F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72" y="1434786"/>
            <a:ext cx="7640776" cy="3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4103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Vimos anteriormente que o sobreajuste (</a:t>
            </a:r>
            <a:r>
              <a:rPr lang="pt-BR" b="0" i="1" dirty="0" err="1">
                <a:effectLst/>
              </a:rPr>
              <a:t>overfitting</a:t>
            </a:r>
            <a:r>
              <a:rPr lang="pt-BR" b="0" i="0" dirty="0">
                <a:effectLst/>
              </a:rPr>
              <a:t>) é um fenômeno indesejado que ocorre em modelos de aprendizado de máquina, no qual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, em vez de generalizar bem para dados inéditos. </a:t>
            </a:r>
          </a:p>
          <a:p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"decora" os dados de treinamento capturando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até mesmo a variação residual (e.g., ruído)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presente nos dados</a:t>
            </a:r>
            <a:r>
              <a:rPr lang="pt-BR" b="0" i="0" dirty="0">
                <a:effectLst/>
              </a:rPr>
              <a:t> em vez de aprender o padrão geral que pode ser aplicado a exemplos desconhecidos.</a:t>
            </a:r>
          </a:p>
          <a:p>
            <a:r>
              <a:rPr lang="pt-BR" dirty="0"/>
              <a:t>Em geral, é </a:t>
            </a:r>
            <a:r>
              <a:rPr lang="pt-BR" b="1" i="1" dirty="0">
                <a:solidFill>
                  <a:srgbClr val="7030A0"/>
                </a:solidFill>
              </a:rPr>
              <a:t>mais comum um modelo </a:t>
            </a:r>
            <a:r>
              <a:rPr lang="pt-BR" dirty="0"/>
              <a:t>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 do que subajustar.</a:t>
            </a:r>
            <a:endParaRPr lang="pt-BR" b="0" i="0" dirty="0">
              <a:effectLst/>
            </a:endParaRPr>
          </a:p>
          <a:p>
            <a:r>
              <a:rPr lang="pt-BR" dirty="0"/>
              <a:t>Portanto, neste tópico, veremos algumas formas de se evitar o sobreajuste.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774" y="6082748"/>
            <a:ext cx="8857813" cy="7752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i="1" dirty="0">
                <a:solidFill>
                  <a:srgbClr val="00B050"/>
                </a:solidFill>
                <a:effectLst/>
              </a:rPr>
              <a:t>Podem ser usadas com qualquer tipo de camada: densa, convolucional, etc.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775C0C-5C43-438C-482A-412B9909ECAA}"/>
              </a:ext>
            </a:extLst>
          </p:cNvPr>
          <p:cNvSpPr txBox="1"/>
          <p:nvPr/>
        </p:nvSpPr>
        <p:spPr>
          <a:xfrm>
            <a:off x="0" y="6581000"/>
            <a:ext cx="3708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Sobreajuste_e_dropout.ipynb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50D6BD-083E-DFEC-4D0D-B7F7A8750964}"/>
              </a:ext>
            </a:extLst>
          </p:cNvPr>
          <p:cNvSpPr txBox="1"/>
          <p:nvPr/>
        </p:nvSpPr>
        <p:spPr>
          <a:xfrm>
            <a:off x="836544" y="1690688"/>
            <a:ext cx="105189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0.5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0.5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128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filters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128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tf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0.5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Flatten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units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1024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kernel_initializer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he_uniform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units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512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kernel_initializer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he_uniform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units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'softmax'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888ADB-0046-2C1F-8E28-8D926C910A32}"/>
              </a:ext>
            </a:extLst>
          </p:cNvPr>
          <p:cNvSpPr/>
          <p:nvPr/>
        </p:nvSpPr>
        <p:spPr>
          <a:xfrm>
            <a:off x="1066574" y="2713705"/>
            <a:ext cx="2423878" cy="28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EFA6913-C8D3-59C9-EE62-7E41CF665E27}"/>
              </a:ext>
            </a:extLst>
          </p:cNvPr>
          <p:cNvSpPr/>
          <p:nvPr/>
        </p:nvSpPr>
        <p:spPr>
          <a:xfrm>
            <a:off x="1066574" y="4624449"/>
            <a:ext cx="2423878" cy="28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FAD2FC-3DF8-542B-885A-2BF9B5E596BD}"/>
              </a:ext>
            </a:extLst>
          </p:cNvPr>
          <p:cNvSpPr/>
          <p:nvPr/>
        </p:nvSpPr>
        <p:spPr>
          <a:xfrm>
            <a:off x="1066574" y="3678786"/>
            <a:ext cx="2423878" cy="28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A0072B-F3A7-BAF5-7830-D40C471AD27C}"/>
              </a:ext>
            </a:extLst>
          </p:cNvPr>
          <p:cNvSpPr txBox="1"/>
          <p:nvPr/>
        </p:nvSpPr>
        <p:spPr>
          <a:xfrm>
            <a:off x="9161608" y="2404440"/>
            <a:ext cx="242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Probabilidade de descarte dos nós ou conexões da camada.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D03D0B2-381C-F0E3-99AE-D3B6E9076560}"/>
              </a:ext>
            </a:extLst>
          </p:cNvPr>
          <p:cNvCxnSpPr>
            <a:cxnSpLocks/>
          </p:cNvCxnSpPr>
          <p:nvPr/>
        </p:nvCxnSpPr>
        <p:spPr>
          <a:xfrm>
            <a:off x="3322320" y="2855146"/>
            <a:ext cx="59491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5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08" y="1825624"/>
            <a:ext cx="5763802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Aumentar artificialmente os dados (</a:t>
            </a:r>
            <a:r>
              <a:rPr lang="pt-BR" b="1" i="1" dirty="0">
                <a:effectLst/>
              </a:rPr>
              <a:t>Data Augmentation</a:t>
            </a:r>
            <a:r>
              <a:rPr lang="pt-BR" b="1" i="0" dirty="0">
                <a:effectLst/>
              </a:rPr>
              <a:t>):</a:t>
            </a:r>
            <a:r>
              <a:rPr lang="pt-BR" b="0" i="0" dirty="0">
                <a:effectLst/>
              </a:rPr>
              <a:t> O objetivo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aumentar</a:t>
            </a:r>
            <a:r>
              <a:rPr lang="pt-BR" b="0" i="0" dirty="0">
                <a:effectLst/>
              </a:rPr>
              <a:t> a </a:t>
            </a:r>
            <a:r>
              <a:rPr lang="pt-BR" b="1" i="1" dirty="0">
                <a:solidFill>
                  <a:srgbClr val="00B0F0"/>
                </a:solidFill>
                <a:effectLst/>
              </a:rPr>
              <a:t>variedade</a:t>
            </a:r>
            <a:r>
              <a:rPr lang="pt-BR" b="0" i="0" dirty="0">
                <a:effectLst/>
              </a:rPr>
              <a:t> e a </a:t>
            </a:r>
            <a:r>
              <a:rPr lang="pt-BR" b="1" i="1" dirty="0">
                <a:solidFill>
                  <a:srgbClr val="00B0F0"/>
                </a:solidFill>
                <a:effectLst/>
              </a:rPr>
              <a:t>diversidade</a:t>
            </a:r>
            <a:r>
              <a:rPr lang="pt-BR" b="0" i="0" dirty="0">
                <a:effectLst/>
              </a:rPr>
              <a:t> dos 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criando novos exemplos a partir dos dados existentes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Essa técnica ajuda a melhorar o desempenho do modelo, tornando-o mais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robusto</a:t>
            </a:r>
            <a:r>
              <a:rPr lang="pt-BR" b="0" i="0" dirty="0">
                <a:effectLst/>
              </a:rPr>
              <a:t> e capaz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generalizar melhor</a:t>
            </a:r>
            <a:r>
              <a:rPr lang="pt-BR" b="0" i="0" dirty="0">
                <a:effectLst/>
              </a:rPr>
              <a:t>. </a:t>
            </a:r>
          </a:p>
        </p:txBody>
      </p:sp>
      <p:pic>
        <p:nvPicPr>
          <p:cNvPr id="4" name="Picture 2" descr="Data Augmentation for Computer Vision | by TagX | Medium">
            <a:extLst>
              <a:ext uri="{FF2B5EF4-FFF2-40B4-BE49-F238E27FC236}">
                <a16:creationId xmlns:a16="http://schemas.microsoft.com/office/drawing/2014/main" id="{5692B4E6-B888-E061-A50A-821892C9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463502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DEDA5-F84D-C921-70EB-FD505F8C918F}"/>
              </a:ext>
            </a:extLst>
          </p:cNvPr>
          <p:cNvSpPr txBox="1"/>
          <p:nvPr/>
        </p:nvSpPr>
        <p:spPr>
          <a:xfrm>
            <a:off x="8187865" y="6581000"/>
            <a:ext cx="411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Treinamento_com_e_sem_data_augmentation.ipynb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18107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6410" cy="5032375"/>
          </a:xfrm>
        </p:spPr>
        <p:txBody>
          <a:bodyPr>
            <a:normAutofit/>
          </a:bodyPr>
          <a:lstStyle/>
          <a:p>
            <a:r>
              <a:rPr lang="pt-BR" dirty="0"/>
              <a:t>Quando o problema envolve </a:t>
            </a:r>
            <a:r>
              <a:rPr lang="pt-BR" b="1" i="1" dirty="0">
                <a:solidFill>
                  <a:srgbClr val="00B050"/>
                </a:solidFill>
              </a:rPr>
              <a:t>imagens</a:t>
            </a:r>
            <a:r>
              <a:rPr lang="pt-BR" dirty="0"/>
              <a:t>, podemos aplicar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transformações</a:t>
            </a:r>
            <a:r>
              <a:rPr lang="pt-BR" b="0" i="0" dirty="0">
                <a:effectLst/>
              </a:rPr>
              <a:t>, 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rotação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espelhamento</a:t>
            </a:r>
            <a:r>
              <a:rPr lang="pt-BR" b="0" i="0" dirty="0">
                <a:effectLst/>
              </a:rPr>
              <a:t>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corte</a:t>
            </a:r>
            <a:r>
              <a:rPr lang="pt-BR" b="0" i="0" dirty="0">
                <a:effectLst/>
              </a:rPr>
              <a:t>, modificação 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brilho</a:t>
            </a:r>
            <a:r>
              <a:rPr lang="pt-BR" b="0" i="0" dirty="0">
                <a:effectLst/>
              </a:rPr>
              <a:t>, adição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ruído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desfoque</a:t>
            </a:r>
            <a:r>
              <a:rPr lang="pt-BR" b="0" i="0" dirty="0">
                <a:effectLst/>
              </a:rPr>
              <a:t>, etc.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data a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ugmentation</a:t>
            </a:r>
            <a:r>
              <a:rPr lang="pt-BR" b="1" i="1" dirty="0">
                <a:solidFill>
                  <a:srgbClr val="00B050"/>
                </a:solidFill>
              </a:rPr>
              <a:t> torna </a:t>
            </a:r>
            <a:r>
              <a:rPr lang="pt-BR" b="1" i="1" dirty="0" err="1">
                <a:solidFill>
                  <a:srgbClr val="00B050"/>
                </a:solidFill>
              </a:rPr>
              <a:t>CNNs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robustas à rotação das imagens</a:t>
            </a:r>
            <a:r>
              <a:rPr lang="pt-BR" dirty="0"/>
              <a:t>, pois a rede é treinada com a </a:t>
            </a:r>
            <a:r>
              <a:rPr lang="pt-BR" b="1" i="1" dirty="0"/>
              <a:t>mesma imagem com diferentes rotações</a:t>
            </a:r>
            <a:r>
              <a:rPr lang="pt-BR" dirty="0"/>
              <a:t>.</a:t>
            </a:r>
          </a:p>
          <a:p>
            <a:r>
              <a:rPr lang="pt-BR" b="0" i="0" dirty="0">
                <a:effectLst/>
              </a:rPr>
              <a:t>Assim a rede aprende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reconhecer padrões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independentemente da orientação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1026" name="Picture 2" descr="Data Augmentation for Computer Vision | by TagX | Medium">
            <a:extLst>
              <a:ext uri="{FF2B5EF4-FFF2-40B4-BE49-F238E27FC236}">
                <a16:creationId xmlns:a16="http://schemas.microsoft.com/office/drawing/2014/main" id="{FB7D8235-3582-6BF9-817B-5D611675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" y="2495775"/>
            <a:ext cx="5857866" cy="32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9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539" y="1825624"/>
            <a:ext cx="6128871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O Tensorflow possui </a:t>
            </a:r>
            <a:r>
              <a:rPr lang="pt-BR" dirty="0"/>
              <a:t>várias </a:t>
            </a:r>
            <a:r>
              <a:rPr lang="pt-BR" b="1" i="1" dirty="0">
                <a:solidFill>
                  <a:srgbClr val="7030A0"/>
                </a:solidFill>
              </a:rPr>
              <a:t>camadas</a:t>
            </a:r>
            <a:r>
              <a:rPr lang="pt-BR" dirty="0"/>
              <a:t> que podem ser usadas </a:t>
            </a:r>
            <a:r>
              <a:rPr lang="pt-BR" b="0" i="0" dirty="0">
                <a:effectLst/>
              </a:rPr>
              <a:t>para criar novas imagens a partir das existentes: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tf.keras.layers.RandomCrop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tf.keras.layers.RandomZoom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tf.keras.layers.RandomFlip</a:t>
            </a:r>
            <a:r>
              <a:rPr lang="pt-BR" dirty="0"/>
              <a:t>(),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tf.keras.layers.RandomRotation</a:t>
            </a:r>
            <a:r>
              <a:rPr lang="pt-BR" dirty="0"/>
              <a:t>(), etc.</a:t>
            </a:r>
          </a:p>
          <a:p>
            <a:r>
              <a:rPr lang="pt-BR" b="0" i="0" dirty="0">
                <a:effectLst/>
              </a:rPr>
              <a:t>Essas camadas podem ser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adicionadas como camadas iniciais em um modelo </a:t>
            </a:r>
            <a:r>
              <a:rPr lang="pt-BR" b="0" i="0" dirty="0">
                <a:effectLst/>
              </a:rPr>
              <a:t>e o TensorFlow cuidará automaticamente do pré-processamento durante o treinamento e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desligará</a:t>
            </a:r>
            <a:r>
              <a:rPr lang="pt-BR" b="0" i="0" dirty="0">
                <a:effectLst/>
              </a:rPr>
              <a:t> durante a inferência.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36DA5E-2BA2-E248-545D-D53ECB51FE80}"/>
              </a:ext>
            </a:extLst>
          </p:cNvPr>
          <p:cNvSpPr txBox="1"/>
          <p:nvPr/>
        </p:nvSpPr>
        <p:spPr>
          <a:xfrm>
            <a:off x="89703" y="1825624"/>
            <a:ext cx="63361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data_augmentation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RandomFlip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"horizontal"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img_width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RandomRotation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RandomZoom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C682B81E-8FB9-B056-F838-5063C9F2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95" y="3140364"/>
            <a:ext cx="3601616" cy="35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459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6F209-3E3E-0136-4083-293C5897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augmentation </a:t>
            </a:r>
            <a:r>
              <a:rPr lang="pt-BR" dirty="0"/>
              <a:t>com Tensorflow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94B5F-B438-34E2-4845-29E47EF0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645" y="1825624"/>
            <a:ext cx="5828766" cy="5032375"/>
          </a:xfrm>
        </p:spPr>
        <p:txBody>
          <a:bodyPr>
            <a:normAutofit/>
          </a:bodyPr>
          <a:lstStyle/>
          <a:p>
            <a:r>
              <a:rPr lang="pt-BR" dirty="0"/>
              <a:t>Além das camadas, o </a:t>
            </a:r>
            <a:r>
              <a:rPr lang="pt-BR" b="0" i="0" dirty="0">
                <a:effectLst/>
              </a:rPr>
              <a:t>Tensorflow possui um módulo de pré-processamento de imagens chamado </a:t>
            </a:r>
            <a:r>
              <a:rPr lang="pt-BR" b="1" i="1" dirty="0" err="1">
                <a:effectLst/>
              </a:rPr>
              <a:t>tf.image</a:t>
            </a:r>
            <a:r>
              <a:rPr lang="pt-BR" b="0" i="0" dirty="0">
                <a:effectLst/>
              </a:rPr>
              <a:t> que contém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funções</a:t>
            </a:r>
            <a:r>
              <a:rPr lang="pt-BR" b="0" i="0" dirty="0">
                <a:effectLst/>
              </a:rPr>
              <a:t> que também podem ser usadas para criar novas imagens.</a:t>
            </a:r>
          </a:p>
          <a:p>
            <a:r>
              <a:rPr lang="pt-BR" dirty="0"/>
              <a:t>Elas são usadas para um </a:t>
            </a:r>
            <a:r>
              <a:rPr lang="pt-BR" b="1" i="1" dirty="0">
                <a:solidFill>
                  <a:srgbClr val="00B050"/>
                </a:solidFill>
              </a:rPr>
              <a:t>controle mais preciso</a:t>
            </a:r>
            <a:r>
              <a:rPr lang="pt-BR" dirty="0"/>
              <a:t> do pré-processamento.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968FA2-907F-A936-0FB9-FBCC7031AE78}"/>
              </a:ext>
            </a:extLst>
          </p:cNvPr>
          <p:cNvSpPr txBox="1"/>
          <p:nvPr/>
        </p:nvSpPr>
        <p:spPr>
          <a:xfrm>
            <a:off x="1966767" y="1880026"/>
            <a:ext cx="313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flipped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flip_left_right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flipped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2051" name="Picture 3" descr="png">
            <a:extLst>
              <a:ext uri="{FF2B5EF4-FFF2-40B4-BE49-F238E27FC236}">
                <a16:creationId xmlns:a16="http://schemas.microsoft.com/office/drawing/2014/main" id="{D2E157D4-2C63-4035-BFF9-51F204A1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2434556"/>
            <a:ext cx="4324927" cy="1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ng">
            <a:extLst>
              <a:ext uri="{FF2B5EF4-FFF2-40B4-BE49-F238E27FC236}">
                <a16:creationId xmlns:a16="http://schemas.microsoft.com/office/drawing/2014/main" id="{9E28E4D6-8A51-D550-1ED9-41F8AE7B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9" y="4341811"/>
            <a:ext cx="3380509" cy="24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67CF0-3415-EE05-0025-2E6D9FA8DF5D}"/>
              </a:ext>
            </a:extLst>
          </p:cNvPr>
          <p:cNvSpPr txBox="1"/>
          <p:nvPr/>
        </p:nvSpPr>
        <p:spPr>
          <a:xfrm>
            <a:off x="1966767" y="4347567"/>
            <a:ext cx="263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rotated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rot90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rotated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019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B0700-9B3E-5B03-9F91-6AF0EAAF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Data </a:t>
            </a:r>
            <a:r>
              <a:rPr lang="pt-BR" i="1" dirty="0" err="1"/>
              <a:t>augmentation</a:t>
            </a:r>
            <a:r>
              <a:rPr lang="pt-BR" i="1"/>
              <a:t> </a:t>
            </a:r>
            <a:r>
              <a:rPr lang="pt-BR"/>
              <a:t>com Tensorflow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25EF3148-3622-8172-1AAB-58A2B6E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9" y="2257808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9C95C0-18FE-E837-A2FA-27DC9488373C}"/>
              </a:ext>
            </a:extLst>
          </p:cNvPr>
          <p:cNvSpPr txBox="1"/>
          <p:nvPr/>
        </p:nvSpPr>
        <p:spPr>
          <a:xfrm>
            <a:off x="1104900" y="1747346"/>
            <a:ext cx="381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saturated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adjust_saturation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saturated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AE112-4A81-249F-61FC-87A439D9BAAB}"/>
              </a:ext>
            </a:extLst>
          </p:cNvPr>
          <p:cNvSpPr txBox="1"/>
          <p:nvPr/>
        </p:nvSpPr>
        <p:spPr>
          <a:xfrm>
            <a:off x="1224973" y="4253699"/>
            <a:ext cx="36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bright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adjust_brightness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0.4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visualize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pic>
        <p:nvPicPr>
          <p:cNvPr id="3076" name="Picture 4" descr="png">
            <a:extLst>
              <a:ext uri="{FF2B5EF4-FFF2-40B4-BE49-F238E27FC236}">
                <a16:creationId xmlns:a16="http://schemas.microsoft.com/office/drawing/2014/main" id="{4C4D1D85-8669-9771-6467-CBB9B7C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2" y="4751404"/>
            <a:ext cx="4753264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99D25-2A06-8FD6-11F7-D9F302FDAFE6}"/>
              </a:ext>
            </a:extLst>
          </p:cNvPr>
          <p:cNvSpPr txBox="1"/>
          <p:nvPr/>
        </p:nvSpPr>
        <p:spPr>
          <a:xfrm>
            <a:off x="6605155" y="1747346"/>
            <a:ext cx="48629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880088"/>
                </a:solidFill>
                <a:highlight>
                  <a:srgbClr val="FFFFFF"/>
                </a:highlight>
              </a:rPr>
              <a:t>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seed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# tuple of size (2,)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210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seed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visualize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stateless_random_crop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395245-CB74-E4E9-769F-4C87CFB92D24}"/>
              </a:ext>
            </a:extLst>
          </p:cNvPr>
          <p:cNvGrpSpPr/>
          <p:nvPr/>
        </p:nvGrpSpPr>
        <p:grpSpPr>
          <a:xfrm>
            <a:off x="7207829" y="2878269"/>
            <a:ext cx="3225685" cy="3930305"/>
            <a:chOff x="7423264" y="2916897"/>
            <a:chExt cx="3225685" cy="3930305"/>
          </a:xfrm>
        </p:grpSpPr>
        <p:pic>
          <p:nvPicPr>
            <p:cNvPr id="3082" name="Picture 10" descr="png">
              <a:extLst>
                <a:ext uri="{FF2B5EF4-FFF2-40B4-BE49-F238E27FC236}">
                  <a16:creationId xmlns:a16="http://schemas.microsoft.com/office/drawing/2014/main" id="{74911A61-241F-E975-8D00-94B93141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2916897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png">
              <a:extLst>
                <a:ext uri="{FF2B5EF4-FFF2-40B4-BE49-F238E27FC236}">
                  <a16:creationId xmlns:a16="http://schemas.microsoft.com/office/drawing/2014/main" id="{CD62BDC1-600E-20F9-80B1-E62D1316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424094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ng">
              <a:extLst>
                <a:ext uri="{FF2B5EF4-FFF2-40B4-BE49-F238E27FC236}">
                  <a16:creationId xmlns:a16="http://schemas.microsoft.com/office/drawing/2014/main" id="{D4ABFA9C-260A-B673-4E41-F2435F0F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264" y="5544072"/>
              <a:ext cx="3225685" cy="130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B1AC7A-4E46-7C13-408C-0029CB2D216F}"/>
              </a:ext>
            </a:extLst>
          </p:cNvPr>
          <p:cNvSpPr txBox="1"/>
          <p:nvPr/>
        </p:nvSpPr>
        <p:spPr>
          <a:xfrm>
            <a:off x="0" y="6611377"/>
            <a:ext cx="240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7"/>
              </a:rPr>
              <a:t>Exemplo: </a:t>
            </a:r>
            <a:r>
              <a:rPr lang="pt-BR" sz="1200" dirty="0" err="1">
                <a:hlinkClick r:id="rId7"/>
              </a:rPr>
              <a:t>data_augmentation.ipynb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4552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EC3-9F93-F0C7-00C7-2A8406F8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DAE270-373C-955C-8C3A-BAE8D66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5" y="1825624"/>
            <a:ext cx="651485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Um </a:t>
            </a:r>
            <a:r>
              <a:rPr lang="pt-BR" b="1" i="1" dirty="0">
                <a:solidFill>
                  <a:srgbClr val="00B050"/>
                </a:solidFill>
              </a:rPr>
              <a:t>modelo excessivamente complexo</a:t>
            </a:r>
            <a:r>
              <a:rPr lang="pt-BR" dirty="0"/>
              <a:t> tem grandes chances de se </a:t>
            </a:r>
            <a:r>
              <a:rPr lang="pt-BR" b="1" i="1" dirty="0">
                <a:solidFill>
                  <a:srgbClr val="00B050"/>
                </a:solidFill>
              </a:rPr>
              <a:t>sobreajustar</a:t>
            </a:r>
            <a:r>
              <a:rPr lang="pt-BR" dirty="0"/>
              <a:t>. </a:t>
            </a:r>
          </a:p>
          <a:p>
            <a:r>
              <a:rPr lang="pt-BR" dirty="0"/>
              <a:t>Portanto,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modelos menos complexos</a:t>
            </a:r>
            <a:r>
              <a:rPr lang="pt-BR" b="0" i="0" dirty="0">
                <a:effectLst/>
              </a:rPr>
              <a:t> (i.e., mais simples), com menos parâmetros, por exemplo,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tendem a não se sobreajustar e a generalizar melhor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r>
              <a:rPr lang="pt-BR" dirty="0"/>
              <a:t>O objetivo é encontrar um modelo com </a:t>
            </a:r>
            <a:r>
              <a:rPr lang="pt-BR" b="1" i="1" dirty="0">
                <a:solidFill>
                  <a:srgbClr val="00B050"/>
                </a:solidFill>
              </a:rPr>
              <a:t>complexidade suficiente para capturar o padrão geral por trás dos dados</a:t>
            </a:r>
            <a:r>
              <a:rPr lang="pt-BR" dirty="0"/>
              <a:t>.</a:t>
            </a:r>
          </a:p>
          <a:p>
            <a:r>
              <a:rPr lang="pt-BR" b="1" i="1" dirty="0">
                <a:solidFill>
                  <a:srgbClr val="7030A0"/>
                </a:solidFill>
                <a:effectLst/>
              </a:rPr>
              <a:t>Otimização hiperparamétrica</a:t>
            </a:r>
            <a:r>
              <a:rPr lang="pt-BR" b="0" i="0" dirty="0">
                <a:solidFill>
                  <a:srgbClr val="7030A0"/>
                </a:solidFill>
                <a:effectLst/>
              </a:rPr>
              <a:t> </a:t>
            </a:r>
            <a:r>
              <a:rPr lang="pt-BR" b="0" i="0" dirty="0">
                <a:effectLst/>
              </a:rPr>
              <a:t>pode ajustar a complexidade do modelo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a configuração que oferece um bom equilíbrio entre viés e variância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841B13E-FED9-6E46-EAA1-61799CADD711}"/>
              </a:ext>
            </a:extLst>
          </p:cNvPr>
          <p:cNvGrpSpPr/>
          <p:nvPr/>
        </p:nvGrpSpPr>
        <p:grpSpPr>
          <a:xfrm>
            <a:off x="442529" y="2411125"/>
            <a:ext cx="4554343" cy="3158402"/>
            <a:chOff x="599548" y="2475780"/>
            <a:chExt cx="4199268" cy="2853458"/>
          </a:xfrm>
        </p:grpSpPr>
        <p:pic>
          <p:nvPicPr>
            <p:cNvPr id="1026" name="Picture 2" descr="SigOpt Optimization Loop">
              <a:extLst>
                <a:ext uri="{FF2B5EF4-FFF2-40B4-BE49-F238E27FC236}">
                  <a16:creationId xmlns:a16="http://schemas.microsoft.com/office/drawing/2014/main" id="{07C54C8B-DDE1-6B00-356B-55239B5B5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" y="2475780"/>
              <a:ext cx="4199268" cy="2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igOpt Optimization Loop">
              <a:extLst>
                <a:ext uri="{FF2B5EF4-FFF2-40B4-BE49-F238E27FC236}">
                  <a16:creationId xmlns:a16="http://schemas.microsoft.com/office/drawing/2014/main" id="{F6B84B57-0B8A-E0EC-7058-C1C7157B9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489325" y="4371975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igOpt Optimization Loop">
              <a:extLst>
                <a:ext uri="{FF2B5EF4-FFF2-40B4-BE49-F238E27FC236}">
                  <a16:creationId xmlns:a16="http://schemas.microsoft.com/office/drawing/2014/main" id="{0F8FFFA5-3D52-DAB1-9F66-8FCC9E469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9" t="67008" r="30655" b="27873"/>
            <a:stretch/>
          </p:blipFill>
          <p:spPr bwMode="auto">
            <a:xfrm>
              <a:off x="3837734" y="4371974"/>
              <a:ext cx="450850" cy="16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C1FA0-AFA6-13F2-6F4C-13D985815E31}"/>
              </a:ext>
            </a:extLst>
          </p:cNvPr>
          <p:cNvSpPr txBox="1"/>
          <p:nvPr/>
        </p:nvSpPr>
        <p:spPr>
          <a:xfrm>
            <a:off x="0" y="6581000"/>
            <a:ext cx="40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Sobreajuste_e_otimização_hiperparamétrica.ipynb</a:t>
            </a:r>
            <a:r>
              <a:rPr lang="pt-BR" sz="1200" dirty="0">
                <a:hlinkClick r:id="rId4"/>
              </a:rPr>
              <a:t> </a:t>
            </a:r>
            <a:endParaRPr lang="pt-BR" sz="1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AC72E8-D592-FC38-EC35-D1AE0D9E4304}"/>
              </a:ext>
            </a:extLst>
          </p:cNvPr>
          <p:cNvSpPr txBox="1"/>
          <p:nvPr/>
        </p:nvSpPr>
        <p:spPr>
          <a:xfrm>
            <a:off x="442529" y="1886372"/>
            <a:ext cx="4554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effectLst/>
              </a:rPr>
              <a:t>Otimização hiperparamétrica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4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564" y="1825624"/>
            <a:ext cx="6677890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solidFill>
                  <a:srgbClr val="7030A0"/>
                </a:solidFill>
              </a:rPr>
              <a:t>T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ransfer learning</a:t>
            </a:r>
            <a:r>
              <a:rPr lang="pt-BR" dirty="0">
                <a:solidFill>
                  <a:srgbClr val="7030A0"/>
                </a:solidFill>
                <a:effectLst/>
              </a:rPr>
              <a:t> </a:t>
            </a:r>
            <a:r>
              <a:rPr lang="pt-BR" dirty="0">
                <a:effectLst/>
              </a:rPr>
              <a:t>ou </a:t>
            </a:r>
            <a:r>
              <a:rPr lang="pt-BR" b="1" i="1" dirty="0">
                <a:solidFill>
                  <a:srgbClr val="7030A0"/>
                </a:solidFill>
              </a:rPr>
              <a:t>transferência de aprendizado</a:t>
            </a:r>
            <a:r>
              <a:rPr lang="pt-BR" dirty="0"/>
              <a:t> é</a:t>
            </a:r>
            <a:r>
              <a:rPr lang="pt-BR" b="0" i="0" dirty="0">
                <a:effectLst/>
              </a:rPr>
              <a:t> uma abordagem que envolve o uso de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</a:t>
            </a:r>
            <a:r>
              <a:rPr lang="pt-BR" b="1" i="1" dirty="0">
                <a:solidFill>
                  <a:srgbClr val="0070C0"/>
                </a:solidFill>
                <a:effectLst/>
              </a:rPr>
              <a:t>pré-treinado</a:t>
            </a:r>
            <a:r>
              <a:rPr lang="pt-BR" b="1" i="1" dirty="0">
                <a:solidFill>
                  <a:srgbClr val="00B050"/>
                </a:solidFill>
                <a:effectLst/>
              </a:rPr>
              <a:t> em uma tarefa </a:t>
            </a:r>
            <a:r>
              <a:rPr lang="pt-BR" b="0" i="0" dirty="0">
                <a:effectLst/>
              </a:rPr>
              <a:t>(ou domínio) relacionada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como ponto de partida para uma nova tarefa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89139" y="2483695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3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7374"/>
            <a:ext cx="11258550" cy="153062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Usamos 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conhecimento adquirido </a:t>
            </a:r>
            <a:r>
              <a:rPr lang="pt-BR" b="0" i="0" dirty="0">
                <a:effectLst/>
              </a:rPr>
              <a:t>por um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modelo treinando em uma grande base de dados </a:t>
            </a:r>
            <a:r>
              <a:rPr lang="pt-BR" b="0" i="0" dirty="0">
                <a:effectLst/>
              </a:rPr>
              <a:t>como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ponto de partida </a:t>
            </a:r>
            <a:r>
              <a:rPr lang="pt-BR" b="0" i="0" dirty="0">
                <a:effectLst/>
              </a:rPr>
              <a:t>para treinar um modelo com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 de treinamento menor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mas que seja </a:t>
            </a:r>
            <a:r>
              <a:rPr lang="pt-BR" b="1" i="1" dirty="0">
                <a:solidFill>
                  <a:srgbClr val="0070C0"/>
                </a:solidFill>
                <a:effectLst/>
              </a:rPr>
              <a:t>relacionada</a:t>
            </a:r>
            <a:r>
              <a:rPr lang="pt-BR" b="1" i="1" dirty="0">
                <a:solidFill>
                  <a:srgbClr val="00B050"/>
                </a:solidFill>
                <a:effectLst/>
              </a:rPr>
              <a:t> à primeira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3055905" y="1848679"/>
            <a:ext cx="6080189" cy="27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47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758" y="1825624"/>
            <a:ext cx="629869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Suponham que temos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rede </a:t>
            </a:r>
            <a:r>
              <a:rPr lang="pt-BR" b="1" i="1" dirty="0" err="1">
                <a:solidFill>
                  <a:srgbClr val="00B050"/>
                </a:solidFill>
                <a:effectLst/>
              </a:rPr>
              <a:t>pré</a:t>
            </a:r>
            <a:r>
              <a:rPr lang="pt-BR" b="1" i="1" dirty="0">
                <a:solidFill>
                  <a:srgbClr val="00B050"/>
                </a:solidFill>
                <a:effectLst/>
              </a:rPr>
              <a:t>-treinada</a:t>
            </a:r>
            <a:r>
              <a:rPr lang="pt-BR" b="0" i="0" dirty="0">
                <a:effectLst/>
              </a:rPr>
              <a:t> para classificar imagens em 100 categorias diferentes, incluindo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animais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plantas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veículos</a:t>
            </a:r>
            <a:r>
              <a:rPr lang="pt-BR" dirty="0"/>
              <a:t>, etc. e </a:t>
            </a:r>
            <a:r>
              <a:rPr lang="pt-BR" b="0" i="0" dirty="0">
                <a:effectLst/>
              </a:rPr>
              <a:t>queremos treinar uma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nova rede para classificar </a:t>
            </a:r>
            <a:r>
              <a:rPr lang="pt-BR" b="1" i="1" dirty="0">
                <a:solidFill>
                  <a:srgbClr val="0070C0"/>
                </a:solidFill>
                <a:effectLst/>
              </a:rPr>
              <a:t>tipos específicos de veículos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dirty="0"/>
              <a:t>Por e</a:t>
            </a:r>
            <a:r>
              <a:rPr lang="pt-BR" b="0" i="0" dirty="0">
                <a:effectLst/>
              </a:rPr>
              <a:t>ssas tarefas serem semelhantes,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podemos reutilizar partes da primeira rede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9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43" y="1825624"/>
            <a:ext cx="6335248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figura ao lado mostra 11 </a:t>
            </a:r>
            <a:r>
              <a:rPr lang="pt-BR" b="1" i="1" dirty="0">
                <a:solidFill>
                  <a:srgbClr val="00B050"/>
                </a:solidFill>
              </a:rPr>
              <a:t>amostras ruidosas</a:t>
            </a:r>
            <a:r>
              <a:rPr lang="pt-BR" dirty="0"/>
              <a:t> geradas a partir de uma reta, chamada de </a:t>
            </a:r>
            <a:r>
              <a:rPr lang="pt-BR" b="1" i="1" dirty="0">
                <a:solidFill>
                  <a:srgbClr val="7030A0"/>
                </a:solidFill>
              </a:rPr>
              <a:t>função objetivo</a:t>
            </a:r>
            <a:r>
              <a:rPr lang="pt-BR" dirty="0"/>
              <a:t>.</a:t>
            </a:r>
          </a:p>
          <a:p>
            <a:r>
              <a:rPr lang="pt-BR" dirty="0"/>
              <a:t>Elas são aproximadas por uma (outra) </a:t>
            </a:r>
            <a:r>
              <a:rPr lang="pt-BR" b="1" i="1" dirty="0">
                <a:solidFill>
                  <a:srgbClr val="00B050"/>
                </a:solidFill>
              </a:rPr>
              <a:t>reta</a:t>
            </a:r>
            <a:r>
              <a:rPr lang="pt-BR" dirty="0"/>
              <a:t> e um </a:t>
            </a:r>
            <a:r>
              <a:rPr lang="pt-BR" b="1" i="1" dirty="0">
                <a:solidFill>
                  <a:srgbClr val="00B050"/>
                </a:solidFill>
              </a:rPr>
              <a:t>polinômio de ordem 11</a:t>
            </a:r>
            <a:r>
              <a:rPr lang="pt-BR" dirty="0"/>
              <a:t>. </a:t>
            </a:r>
          </a:p>
          <a:p>
            <a:r>
              <a:rPr lang="pt-BR" dirty="0"/>
              <a:t>Embora o </a:t>
            </a:r>
            <a:r>
              <a:rPr lang="pt-BR" b="1" i="1" dirty="0">
                <a:solidFill>
                  <a:srgbClr val="00B050"/>
                </a:solidFill>
              </a:rPr>
              <a:t>polinômio se ajuste perfeitamente</a:t>
            </a:r>
            <a:r>
              <a:rPr lang="pt-BR" dirty="0"/>
              <a:t> aos dados ruidosos, pode-se esperar que a </a:t>
            </a:r>
            <a:r>
              <a:rPr lang="pt-BR" b="1" i="1" dirty="0">
                <a:solidFill>
                  <a:srgbClr val="00B050"/>
                </a:solidFill>
              </a:rPr>
              <a:t>reta generalize melhor</a:t>
            </a:r>
            <a:r>
              <a:rPr lang="pt-BR" dirty="0"/>
              <a:t>. </a:t>
            </a:r>
          </a:p>
          <a:p>
            <a:r>
              <a:rPr lang="pt-BR" dirty="0"/>
              <a:t>Se as duas funções forem usadas para fazer predições além das 11 amostras, a </a:t>
            </a:r>
            <a:r>
              <a:rPr lang="pt-BR" b="1" i="1" dirty="0">
                <a:solidFill>
                  <a:srgbClr val="7030A0"/>
                </a:solidFill>
              </a:rPr>
              <a:t>reta</a:t>
            </a:r>
            <a:r>
              <a:rPr lang="pt-BR" dirty="0"/>
              <a:t> deve obter </a:t>
            </a:r>
            <a:r>
              <a:rPr lang="pt-BR" b="1" i="1" dirty="0">
                <a:solidFill>
                  <a:srgbClr val="00B050"/>
                </a:solidFill>
              </a:rPr>
              <a:t>melhores resultados no sentido da </a:t>
            </a:r>
            <a:r>
              <a:rPr lang="pt-BR" b="1" i="1" dirty="0">
                <a:solidFill>
                  <a:srgbClr val="7030A0"/>
                </a:solidFill>
              </a:rPr>
              <a:t>minimização do erro médio</a:t>
            </a:r>
            <a:r>
              <a:rPr lang="pt-B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FF0E-2384-5A28-B8CB-B3AEB327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4" y="2393877"/>
            <a:ext cx="4337444" cy="32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evitar o sobreajuste?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Modelos pré-treinados em grandes conjuntos de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extraem características relevantes dos dados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Essas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características são transferidas para o novo modelo</a:t>
            </a:r>
            <a:r>
              <a:rPr lang="pt-BR" b="0" i="0" dirty="0">
                <a:effectLst/>
              </a:rPr>
              <a:t>, que pode se beneficiar de uma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inicialização mais informada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9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91226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learning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pode evitar </a:t>
            </a:r>
            <a:r>
              <a:rPr lang="pt-BR" b="0" i="0" dirty="0">
                <a:effectLst/>
              </a:rPr>
              <a:t>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novo modelo sobreajuste</a:t>
            </a:r>
            <a:r>
              <a:rPr lang="pt-BR" b="0" i="0" dirty="0">
                <a:effectLst/>
              </a:rPr>
              <a:t>, pois ele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já começa com características relevantes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Como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pré-treinado já adquiriu um bom entendimento de características genéricas </a:t>
            </a:r>
            <a:r>
              <a:rPr lang="pt-BR" b="0" i="0" dirty="0">
                <a:effectLst/>
              </a:rPr>
              <a:t>em uma tarefa relacionada, 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treinamento do novo modelo pode exigir menos dados </a:t>
            </a:r>
            <a:r>
              <a:rPr lang="pt-BR" b="0" i="0" dirty="0">
                <a:effectLst/>
              </a:rPr>
              <a:t>para alcançar um bom desempenho.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3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925" y="1825624"/>
            <a:ext cx="621030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learning </a:t>
            </a:r>
            <a:r>
              <a:rPr lang="pt-BR" b="0" i="0" dirty="0">
                <a:effectLst/>
              </a:rPr>
              <a:t>é particularmente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útil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os dados de treinamento são escassos</a:t>
            </a:r>
            <a:r>
              <a:rPr lang="pt-BR" b="0" i="0" dirty="0">
                <a:effectLst/>
              </a:rPr>
              <a:t>, o que é uma situação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propensa ao sobreajuste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Além de requerer menos dados, o </a:t>
            </a:r>
            <a:r>
              <a:rPr lang="pt-BR" b="0" i="1" dirty="0" err="1">
                <a:effectLst/>
              </a:rPr>
              <a:t>transfer</a:t>
            </a:r>
            <a:r>
              <a:rPr lang="pt-BR" b="0" i="1" dirty="0">
                <a:effectLst/>
              </a:rPr>
              <a:t> learning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acelera consideravelmente o treinamento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2052" name="Picture 4" descr="Transfer Learning">
            <a:extLst>
              <a:ext uri="{FF2B5EF4-FFF2-40B4-BE49-F238E27FC236}">
                <a16:creationId xmlns:a16="http://schemas.microsoft.com/office/drawing/2014/main" id="{3B6B0EBE-D06E-6F94-33ED-085555A9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8" t="15906" b="27976"/>
          <a:stretch/>
        </p:blipFill>
        <p:spPr bwMode="auto">
          <a:xfrm>
            <a:off x="1249382" y="1787956"/>
            <a:ext cx="3116941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er Learning in Deep Learning - Introduction to Deep Learning - YouTube">
            <a:extLst>
              <a:ext uri="{FF2B5EF4-FFF2-40B4-BE49-F238E27FC236}">
                <a16:creationId xmlns:a16="http://schemas.microsoft.com/office/drawing/2014/main" id="{A6F8E130-AB12-AC2A-89D6-74C318B4B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t="40674" r="16894" b="5323"/>
          <a:stretch/>
        </p:blipFill>
        <p:spPr bwMode="auto">
          <a:xfrm>
            <a:off x="765379" y="4721652"/>
            <a:ext cx="4137891" cy="19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38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dirty="0"/>
              <a:t>Para entender como o </a:t>
            </a:r>
            <a:r>
              <a:rPr lang="pt-BR" i="1" dirty="0" err="1"/>
              <a:t>transfer</a:t>
            </a:r>
            <a:r>
              <a:rPr lang="pt-BR" i="1" dirty="0"/>
              <a:t> learning</a:t>
            </a:r>
            <a:r>
              <a:rPr lang="pt-BR" dirty="0"/>
              <a:t>, funciona, vamos usar uma </a:t>
            </a:r>
            <a:r>
              <a:rPr lang="pt-BR" b="1" i="1" dirty="0">
                <a:solidFill>
                  <a:srgbClr val="00B050"/>
                </a:solidFill>
              </a:rPr>
              <a:t>rede convolucional</a:t>
            </a:r>
            <a:r>
              <a:rPr lang="pt-BR" dirty="0"/>
              <a:t> como exemplo.</a:t>
            </a:r>
          </a:p>
          <a:p>
            <a:r>
              <a:rPr lang="pt-BR" dirty="0"/>
              <a:t>Nestas redes, as </a:t>
            </a:r>
            <a:r>
              <a:rPr lang="pt-BR" b="1" i="1" dirty="0">
                <a:solidFill>
                  <a:srgbClr val="00B050"/>
                </a:solidFill>
              </a:rPr>
              <a:t>camadas convolucionais iniciais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aprendem</a:t>
            </a:r>
            <a:r>
              <a:rPr lang="pt-BR" dirty="0"/>
              <a:t> a </a:t>
            </a:r>
            <a:r>
              <a:rPr lang="pt-BR" b="1" i="1" dirty="0">
                <a:solidFill>
                  <a:srgbClr val="00B050"/>
                </a:solidFill>
              </a:rPr>
              <a:t>detectar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características simples</a:t>
            </a:r>
            <a:r>
              <a:rPr lang="pt-BR" dirty="0"/>
              <a:t> (i.e., de baixo nível)</a:t>
            </a:r>
            <a:r>
              <a:rPr lang="pt-BR" b="0" i="0" dirty="0">
                <a:effectLst/>
              </a:rPr>
              <a:t>, como bordas (verticais e horizontais), linhas, cantos e texturas.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Características gerais, </a:t>
            </a:r>
            <a:r>
              <a:rPr lang="pt-BR" b="1" i="1" dirty="0">
                <a:solidFill>
                  <a:srgbClr val="7030A0"/>
                </a:solidFill>
              </a:rPr>
              <a:t>independentes da tarefa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0E0769-CEF4-89F7-AB72-E9778346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61" y="1510093"/>
            <a:ext cx="3219828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2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300" y="1810384"/>
            <a:ext cx="6614391" cy="5047615"/>
          </a:xfrm>
        </p:spPr>
        <p:txBody>
          <a:bodyPr>
            <a:normAutofit/>
          </a:bodyPr>
          <a:lstStyle/>
          <a:p>
            <a:r>
              <a:rPr lang="pt-BR" dirty="0"/>
              <a:t>As </a:t>
            </a:r>
            <a:r>
              <a:rPr lang="pt-BR" b="1" i="1" dirty="0">
                <a:solidFill>
                  <a:srgbClr val="00B050"/>
                </a:solidFill>
              </a:rPr>
              <a:t>c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amadas </a:t>
            </a:r>
            <a:r>
              <a:rPr lang="pt-BR" b="1" i="1" dirty="0">
                <a:solidFill>
                  <a:schemeClr val="accent1"/>
                </a:solidFill>
                <a:effectLst/>
              </a:rPr>
              <a:t>intermediárias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baseando-se nas características aprendidas pelas camadas anteriores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aprendem a detectar características mais complexas</a:t>
            </a:r>
            <a:r>
              <a:rPr lang="pt-BR" b="0" i="0" dirty="0">
                <a:effectLst/>
              </a:rPr>
              <a:t>, como formas geométricas mais elaboradas, partes de objetos e texturas mais abstratas. </a:t>
            </a:r>
          </a:p>
          <a:p>
            <a:r>
              <a:rPr lang="pt-BR" b="0" i="0" dirty="0">
                <a:effectLst/>
              </a:rPr>
              <a:t>Estas camadas </a:t>
            </a:r>
            <a:r>
              <a:rPr lang="pt-BR" b="1" i="1" dirty="0">
                <a:solidFill>
                  <a:schemeClr val="accent1"/>
                </a:solidFill>
                <a:effectLst/>
              </a:rPr>
              <a:t>capturaram características parciais de objetos</a:t>
            </a:r>
            <a:r>
              <a:rPr lang="pt-BR" b="0" i="0" dirty="0">
                <a:effectLst/>
              </a:rPr>
              <a:t>, como, por exemplo, olhos, narizes e partes do corpo.</a:t>
            </a:r>
          </a:p>
          <a:p>
            <a:r>
              <a:rPr lang="pt-BR" dirty="0"/>
              <a:t>No caso de carros, lanternas, retrovisores, para-choques, vidros, pneus,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C37BD2-3622-B871-A1EE-5CF9069A6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17" y="1510093"/>
            <a:ext cx="3006466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/>
          <a:lstStyle/>
          <a:p>
            <a:r>
              <a:rPr lang="pt-BR" b="0" i="0" dirty="0">
                <a:effectLst/>
              </a:rPr>
              <a:t>Nas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mais profundas, combinando as </a:t>
            </a:r>
            <a:r>
              <a:rPr lang="pt-BR" b="1" i="1" dirty="0">
                <a:solidFill>
                  <a:srgbClr val="00B050"/>
                </a:solidFill>
                <a:effectLst/>
                <a:latin typeface="Google Sans"/>
              </a:rPr>
              <a:t>características detectadas pelas camadas anteriores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, </a:t>
            </a:r>
            <a:r>
              <a:rPr lang="pt-BR" b="0" i="0" dirty="0">
                <a:effectLst/>
              </a:rPr>
              <a:t>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rede convolucional tende a aprender características de alto nível</a:t>
            </a:r>
            <a:r>
              <a:rPr lang="pt-BR" b="0" i="0" dirty="0">
                <a:effectLst/>
              </a:rPr>
              <a:t>, como partes completas de objetos, objetos inteiros e até mesmo conceitos semânticos mais abstratos, como "rosto humano" ou "carro".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034E66-99F7-EAA2-E86D-87FCD5789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7" y="1510094"/>
            <a:ext cx="2887315" cy="53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613D-EEB0-2E1D-E882-07048E05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6A543-15C7-D702-9568-ACA8B58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25" y="1810384"/>
            <a:ext cx="6210299" cy="504761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densas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recebem as características extraídas</a:t>
            </a:r>
            <a:r>
              <a:rPr lang="pt-BR" b="0" i="0" dirty="0">
                <a:effectLst/>
              </a:rPr>
              <a:t> pelas camadas convolucionais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combinam essas informações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padrões complexos</a:t>
            </a:r>
            <a:r>
              <a:rPr lang="pt-BR" b="0" i="0" dirty="0">
                <a:effectLst/>
              </a:rPr>
              <a:t> e realizar a tarefa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classificação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regressão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Em tarefas de classificação, elas mapeiam as características para as classes alvo, enquanto em tarefas de regressão, produzem uma saída contínua.</a:t>
            </a:r>
            <a:endParaRPr lang="en-US" b="0" i="0" dirty="0">
              <a:effectLst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E7B5E7-DC56-C2A1-C7F5-689109FE3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27" y="1507322"/>
            <a:ext cx="2679495" cy="5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0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5A6706-D53F-396B-6CC2-8EF58B39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1825624"/>
            <a:ext cx="5614267" cy="5032375"/>
          </a:xfrm>
        </p:spPr>
        <p:txBody>
          <a:bodyPr/>
          <a:lstStyle/>
          <a:p>
            <a:r>
              <a:rPr lang="pt-BR" b="1" i="1" dirty="0">
                <a:solidFill>
                  <a:srgbClr val="00B050"/>
                </a:solidFill>
              </a:rPr>
              <a:t>Combinando conceitos simples</a:t>
            </a:r>
            <a:r>
              <a:rPr lang="pt-BR" dirty="0"/>
              <a:t>, como cantos e contornos, </a:t>
            </a:r>
            <a:r>
              <a:rPr lang="pt-BR" b="1" i="1" dirty="0">
                <a:solidFill>
                  <a:srgbClr val="00B050"/>
                </a:solidFill>
              </a:rPr>
              <a:t>com conceitos mais complexos</a:t>
            </a:r>
            <a:r>
              <a:rPr lang="pt-BR" dirty="0"/>
              <a:t>, como partes de um objeto, </a:t>
            </a:r>
            <a:r>
              <a:rPr lang="pt-BR" b="1" i="1" dirty="0">
                <a:solidFill>
                  <a:srgbClr val="00B050"/>
                </a:solidFill>
              </a:rPr>
              <a:t>uma rede convolucional aprende a detectar gatos</a:t>
            </a:r>
            <a:r>
              <a:rPr lang="pt-BR" dirty="0"/>
              <a:t>, por exemplo.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FB8992-991C-82EC-48A1-622A8AB28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475148"/>
            <a:ext cx="4829175" cy="53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84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F541-861D-90DA-6914-F9F192AF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D52B30-A556-0AAB-8548-F32B83EE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700"/>
            <a:ext cx="8255356" cy="5321300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2709E77-8BB0-BEBE-5FA7-7669E9BF5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356" y="1825624"/>
            <a:ext cx="3807336" cy="5032375"/>
          </a:xfrm>
        </p:spPr>
        <p:txBody>
          <a:bodyPr/>
          <a:lstStyle/>
          <a:p>
            <a:r>
              <a:rPr lang="pt-BR" dirty="0"/>
              <a:t>Usando </a:t>
            </a:r>
            <a:r>
              <a:rPr lang="pt-BR" i="1" dirty="0" err="1"/>
              <a:t>transfer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i="1" dirty="0"/>
              <a:t>, </a:t>
            </a:r>
            <a:r>
              <a:rPr lang="pt-BR" dirty="0"/>
              <a:t>podemos usar as características aprendidas sobre gatos e usá-las para identificar tigres, por exemplo.</a:t>
            </a:r>
          </a:p>
        </p:txBody>
      </p:sp>
    </p:spTree>
    <p:extLst>
      <p:ext uri="{BB962C8B-B14F-4D97-AF65-F5344CB8AC3E}">
        <p14:creationId xmlns:p14="http://schemas.microsoft.com/office/powerpoint/2010/main" val="114729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Transfer learning</a:t>
            </a:r>
            <a:r>
              <a:rPr lang="pt-BR" dirty="0"/>
              <a:t> em uma rede convolucional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57454" cy="5032375"/>
          </a:xfrm>
        </p:spPr>
        <p:txBody>
          <a:bodyPr>
            <a:normAutofit/>
          </a:bodyPr>
          <a:lstStyle/>
          <a:p>
            <a:r>
              <a:rPr lang="pt-BR" dirty="0"/>
              <a:t>Portanto, o que nós fazemos no </a:t>
            </a:r>
            <a:r>
              <a:rPr lang="pt-BR" i="1" dirty="0" err="1"/>
              <a:t>transfer</a:t>
            </a:r>
            <a:r>
              <a:rPr lang="pt-BR" i="1" dirty="0"/>
              <a:t> learning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congelar</a:t>
            </a:r>
            <a:r>
              <a:rPr lang="pt-BR" dirty="0"/>
              <a:t> os pesos das camadas iniciais (i.e., </a:t>
            </a:r>
            <a:r>
              <a:rPr lang="pt-BR" b="1" i="1" dirty="0">
                <a:solidFill>
                  <a:srgbClr val="7030A0"/>
                </a:solidFill>
              </a:rPr>
              <a:t>características gerais, independentes da tarefa</a:t>
            </a:r>
            <a:r>
              <a:rPr lang="pt-BR" dirty="0"/>
              <a:t>) e apenas aplicar </a:t>
            </a:r>
            <a:r>
              <a:rPr lang="pt-BR" b="1" i="1" dirty="0">
                <a:solidFill>
                  <a:srgbClr val="00B050"/>
                </a:solidFill>
              </a:rPr>
              <a:t>atualizações</a:t>
            </a:r>
            <a:r>
              <a:rPr lang="pt-BR" dirty="0"/>
              <a:t> (i.e., gradiente descendente) </a:t>
            </a:r>
            <a:r>
              <a:rPr lang="pt-BR" b="1" i="1" dirty="0">
                <a:solidFill>
                  <a:srgbClr val="00B050"/>
                </a:solidFill>
              </a:rPr>
              <a:t>aos pesos das camadas finais</a:t>
            </a:r>
            <a:r>
              <a:rPr lang="pt-BR" dirty="0"/>
              <a:t>.</a:t>
            </a:r>
          </a:p>
          <a:p>
            <a:r>
              <a:rPr lang="pt-BR" dirty="0"/>
              <a:t>Se a tarefa da rede neural pré-treinada for </a:t>
            </a:r>
            <a:r>
              <a:rPr lang="pt-BR" b="1" i="1" dirty="0">
                <a:solidFill>
                  <a:srgbClr val="00B050"/>
                </a:solidFill>
              </a:rPr>
              <a:t>muito similar à nova tarefa</a:t>
            </a:r>
            <a:r>
              <a:rPr lang="pt-BR" dirty="0"/>
              <a:t>, pode-se </a:t>
            </a:r>
            <a:r>
              <a:rPr lang="pt-BR" b="1" i="1" dirty="0">
                <a:solidFill>
                  <a:srgbClr val="7030A0"/>
                </a:solidFill>
              </a:rPr>
              <a:t>treinar apenas as camadas densas</a:t>
            </a:r>
            <a:r>
              <a:rPr lang="pt-BR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011B31-91B1-DEC6-AAFB-E8B32226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1" y="1690688"/>
            <a:ext cx="519116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25624"/>
            <a:ext cx="6265674" cy="5032375"/>
          </a:xfrm>
        </p:spPr>
        <p:txBody>
          <a:bodyPr>
            <a:normAutofit/>
          </a:bodyPr>
          <a:lstStyle/>
          <a:p>
            <a:r>
              <a:rPr lang="pt-BR" dirty="0"/>
              <a:t>Em essência, o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 faz com que um </a:t>
            </a:r>
            <a:r>
              <a:rPr lang="pt-BR" b="1" i="1" dirty="0">
                <a:solidFill>
                  <a:srgbClr val="00B050"/>
                </a:solidFill>
              </a:rPr>
              <a:t>modelo extraia</a:t>
            </a:r>
            <a:r>
              <a:rPr lang="pt-BR" dirty="0"/>
              <a:t>, sem saber, parte da </a:t>
            </a:r>
            <a:r>
              <a:rPr lang="pt-BR" b="1" i="1" dirty="0">
                <a:solidFill>
                  <a:srgbClr val="7030A0"/>
                </a:solidFill>
              </a:rPr>
              <a:t>variação residual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como se essa variação representasse o padrão geral por trás dos dados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solidFill>
                  <a:srgbClr val="7030A0"/>
                </a:solidFill>
              </a:rPr>
              <a:t>Variação residual</a:t>
            </a:r>
            <a:r>
              <a:rPr lang="pt-BR" b="1" i="1" dirty="0"/>
              <a:t> </a:t>
            </a:r>
            <a:r>
              <a:rPr lang="pt-BR" b="0" i="0" dirty="0">
                <a:effectLst/>
              </a:rPr>
              <a:t>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padrões que não são significativos</a:t>
            </a:r>
            <a:r>
              <a:rPr lang="pt-BR" b="0" i="0" dirty="0">
                <a:effectLst/>
              </a:rPr>
              <a:t>, como por exemplo </a:t>
            </a:r>
            <a:r>
              <a:rPr lang="pt-BR" dirty="0"/>
              <a:t>o ruído presente nas amostras.</a:t>
            </a:r>
          </a:p>
          <a:p>
            <a:r>
              <a:rPr lang="pt-BR" dirty="0"/>
              <a:t>Um modelo </a:t>
            </a:r>
            <a:r>
              <a:rPr lang="pt-BR" b="1" i="1" dirty="0">
                <a:solidFill>
                  <a:srgbClr val="00B050"/>
                </a:solidFill>
              </a:rPr>
              <a:t>muito flexível</a:t>
            </a:r>
            <a:r>
              <a:rPr lang="pt-BR" dirty="0"/>
              <a:t>, que se sobreajusta aos dados de treinamento, apresenta </a:t>
            </a:r>
            <a:r>
              <a:rPr lang="pt-BR" b="1" i="1" dirty="0">
                <a:solidFill>
                  <a:srgbClr val="00B050"/>
                </a:solidFill>
              </a:rPr>
              <a:t>alta variância</a:t>
            </a:r>
            <a:r>
              <a:rPr lang="pt-BR" dirty="0"/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78028C-8649-6A73-DF2B-60E5720D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40" y="2320725"/>
            <a:ext cx="4494808" cy="33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65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B77-2ADD-1183-CAAA-7C3763B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875" cy="1325563"/>
          </a:xfrm>
        </p:spPr>
        <p:txBody>
          <a:bodyPr/>
          <a:lstStyle/>
          <a:p>
            <a:r>
              <a:rPr lang="pt-BR" dirty="0"/>
              <a:t>Procedimento para aplicar o </a:t>
            </a:r>
            <a:r>
              <a:rPr lang="pt-BR" i="1" dirty="0"/>
              <a:t>T</a:t>
            </a:r>
            <a:r>
              <a:rPr lang="pt-BR" b="0" i="1" dirty="0">
                <a:effectLst/>
              </a:rPr>
              <a:t>ransfer learning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05E55-CF79-10BA-EFE2-7E4460C2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5254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geral, </a:t>
            </a:r>
            <a:r>
              <a:rPr lang="pt-BR" b="1" i="1" dirty="0">
                <a:solidFill>
                  <a:srgbClr val="00B050"/>
                </a:solidFill>
              </a:rPr>
              <a:t>começamos com todas as camadas congeladas</a:t>
            </a:r>
            <a:r>
              <a:rPr lang="pt-BR" dirty="0"/>
              <a:t>, com </a:t>
            </a:r>
            <a:r>
              <a:rPr lang="pt-BR" b="1" i="1" dirty="0">
                <a:solidFill>
                  <a:srgbClr val="00B050"/>
                </a:solidFill>
              </a:rPr>
              <a:t>exceção da camada densa de saída</a:t>
            </a:r>
            <a:r>
              <a:rPr lang="pt-BR" dirty="0"/>
              <a:t> (i.e., a camada com função de ativação </a:t>
            </a:r>
            <a:r>
              <a:rPr lang="pt-BR" i="1" dirty="0"/>
              <a:t>softmax</a:t>
            </a:r>
            <a:r>
              <a:rPr lang="pt-BR" dirty="0"/>
              <a:t>).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por um número de épocas pequeno e </a:t>
            </a:r>
            <a:r>
              <a:rPr lang="pt-BR" b="1" i="1" dirty="0">
                <a:solidFill>
                  <a:srgbClr val="00B050"/>
                </a:solidFill>
              </a:rPr>
              <a:t>verificamos seu desempenho</a:t>
            </a:r>
            <a:r>
              <a:rPr lang="pt-BR" dirty="0"/>
              <a:t>.</a:t>
            </a:r>
          </a:p>
          <a:p>
            <a:r>
              <a:rPr lang="pt-BR" dirty="0"/>
              <a:t>Na sequência, </a:t>
            </a:r>
            <a:r>
              <a:rPr lang="pt-BR" b="1" i="1" dirty="0">
                <a:solidFill>
                  <a:srgbClr val="00B050"/>
                </a:solidFill>
              </a:rPr>
              <a:t>descongelamos uma ou duas camadas </a:t>
            </a:r>
            <a:r>
              <a:rPr lang="pt-BR" dirty="0"/>
              <a:t>ocultas do topo da rede e </a:t>
            </a:r>
            <a:r>
              <a:rPr lang="pt-BR" b="1" i="1" dirty="0">
                <a:solidFill>
                  <a:srgbClr val="00B050"/>
                </a:solidFill>
              </a:rPr>
              <a:t>treinamos</a:t>
            </a:r>
            <a:r>
              <a:rPr lang="pt-BR" dirty="0"/>
              <a:t> o modelo para ver se seu </a:t>
            </a:r>
            <a:r>
              <a:rPr lang="pt-BR" b="1" i="1" dirty="0">
                <a:solidFill>
                  <a:srgbClr val="00B050"/>
                </a:solidFill>
              </a:rPr>
              <a:t>desempenho melhora</a:t>
            </a:r>
            <a:r>
              <a:rPr lang="pt-BR" dirty="0"/>
              <a:t>.</a:t>
            </a:r>
          </a:p>
          <a:p>
            <a:r>
              <a:rPr lang="pt-BR" dirty="0"/>
              <a:t>Esse </a:t>
            </a:r>
            <a:r>
              <a:rPr lang="pt-BR" b="1" i="1" dirty="0">
                <a:solidFill>
                  <a:srgbClr val="00B050"/>
                </a:solidFill>
              </a:rPr>
              <a:t>processo</a:t>
            </a:r>
            <a:r>
              <a:rPr lang="pt-BR" dirty="0"/>
              <a:t> pode ser </a:t>
            </a:r>
            <a:r>
              <a:rPr lang="pt-BR" b="1" i="1" dirty="0">
                <a:solidFill>
                  <a:srgbClr val="00B050"/>
                </a:solidFill>
              </a:rPr>
              <a:t>repetido até que não se obtenha mais melhorias </a:t>
            </a:r>
            <a:r>
              <a:rPr lang="pt-BR" dirty="0"/>
              <a:t>no desempenho.</a:t>
            </a:r>
          </a:p>
          <a:p>
            <a:r>
              <a:rPr lang="pt-BR" b="1" i="1" dirty="0">
                <a:solidFill>
                  <a:srgbClr val="00B050"/>
                </a:solidFill>
              </a:rPr>
              <a:t>Quanto mais dados de treinamento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camadas podemos descongelar</a:t>
            </a:r>
            <a:r>
              <a:rPr lang="pt-BR" dirty="0"/>
              <a:t>.</a:t>
            </a:r>
          </a:p>
          <a:p>
            <a:r>
              <a:rPr lang="pt-BR" dirty="0"/>
              <a:t>Também é útil </a:t>
            </a:r>
            <a:r>
              <a:rPr lang="pt-BR" b="1" i="1" dirty="0">
                <a:solidFill>
                  <a:srgbClr val="00B050"/>
                </a:solidFill>
              </a:rPr>
              <a:t>reduzir a taxa de aprendizado ao descongelar camadas</a:t>
            </a:r>
            <a:r>
              <a:rPr lang="pt-BR" dirty="0"/>
              <a:t>, pois isso evitará destruir os pesos já ajustados.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E28649-7E97-000A-0205-D57160E6B828}"/>
              </a:ext>
            </a:extLst>
          </p:cNvPr>
          <p:cNvSpPr txBox="1"/>
          <p:nvPr/>
        </p:nvSpPr>
        <p:spPr>
          <a:xfrm>
            <a:off x="10058399" y="6596390"/>
            <a:ext cx="213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3"/>
              </a:rPr>
              <a:t>Exemplo: </a:t>
            </a:r>
            <a:r>
              <a:rPr lang="pt-BR" sz="1100" dirty="0" err="1">
                <a:hlinkClick r:id="rId3"/>
              </a:rPr>
              <a:t>transfer_learning.ipynb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06244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DB820-ABFF-2261-5366-6654CE55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i="1" dirty="0" err="1"/>
              <a:t>transfer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dirty="0"/>
              <a:t> com </a:t>
            </a:r>
            <a:r>
              <a:rPr lang="pt-BR" i="1" dirty="0"/>
              <a:t>Edge Impulse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C4E1B-47A9-2660-93E5-C1E64297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650" y="1825624"/>
            <a:ext cx="6410325" cy="5032376"/>
          </a:xfrm>
        </p:spPr>
        <p:txBody>
          <a:bodyPr>
            <a:normAutofit/>
          </a:bodyPr>
          <a:lstStyle/>
          <a:p>
            <a:r>
              <a:rPr lang="pt-BR" dirty="0"/>
              <a:t>Criaremos um projeto no </a:t>
            </a:r>
            <a:r>
              <a:rPr lang="pt-BR" i="1" dirty="0"/>
              <a:t>Edge Impulse</a:t>
            </a:r>
            <a:r>
              <a:rPr lang="pt-BR" dirty="0"/>
              <a:t> onde usaremos um modelo </a:t>
            </a:r>
            <a:r>
              <a:rPr lang="pt-BR" dirty="0" err="1"/>
              <a:t>pré</a:t>
            </a:r>
            <a:r>
              <a:rPr lang="pt-BR" dirty="0"/>
              <a:t>-treinado para treinar um modelo que diferencie entre folhas saudáveis e doentes de feijão. </a:t>
            </a:r>
          </a:p>
          <a:p>
            <a:r>
              <a:rPr lang="pt-BR" dirty="0"/>
              <a:t>Para esta tarefa, </a:t>
            </a:r>
            <a:r>
              <a:rPr lang="pt-BR" b="1" i="1" dirty="0">
                <a:solidFill>
                  <a:schemeClr val="accent1"/>
                </a:solidFill>
              </a:rPr>
              <a:t>temos apenas </a:t>
            </a:r>
            <a:r>
              <a:rPr lang="pt-BR" dirty="0"/>
              <a:t>1296 imagens com 224x224 </a:t>
            </a:r>
            <a:r>
              <a:rPr lang="pt-BR" i="1" dirty="0"/>
              <a:t>pixels</a:t>
            </a:r>
            <a:r>
              <a:rPr lang="pt-BR" dirty="0"/>
              <a:t> dividas em três classes: </a:t>
            </a:r>
            <a:r>
              <a:rPr lang="pt-BR" i="1" dirty="0" err="1"/>
              <a:t>healthy</a:t>
            </a:r>
            <a:r>
              <a:rPr lang="pt-BR" dirty="0"/>
              <a:t>, </a:t>
            </a:r>
            <a:r>
              <a:rPr lang="pt-BR" i="1" dirty="0"/>
              <a:t>angular</a:t>
            </a:r>
            <a:r>
              <a:rPr lang="pt-BR" dirty="0"/>
              <a:t> </a:t>
            </a:r>
            <a:r>
              <a:rPr lang="pt-BR" i="1" dirty="0"/>
              <a:t>spot</a:t>
            </a:r>
            <a:r>
              <a:rPr lang="pt-BR" dirty="0"/>
              <a:t> e </a:t>
            </a:r>
            <a:r>
              <a:rPr lang="pt-BR" i="1" dirty="0" err="1"/>
              <a:t>rust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518F32-26AA-FE29-8B25-4FACDD33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1" y="2057398"/>
            <a:ext cx="4772836" cy="4187825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1256586-BDA1-5E99-AF48-8E1EE9E59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03637"/>
              </p:ext>
            </p:extLst>
          </p:nvPr>
        </p:nvGraphicFramePr>
        <p:xfrm>
          <a:off x="6948485" y="5196416"/>
          <a:ext cx="400526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1066">
                  <a:extLst>
                    <a:ext uri="{9D8B030D-6E8A-4147-A177-3AD203B41FA5}">
                      <a16:colId xmlns:a16="http://schemas.microsoft.com/office/drawing/2014/main" val="3405270314"/>
                    </a:ext>
                  </a:extLst>
                </a:gridCol>
                <a:gridCol w="2354199">
                  <a:extLst>
                    <a:ext uri="{9D8B030D-6E8A-4147-A177-3AD203B41FA5}">
                      <a16:colId xmlns:a16="http://schemas.microsoft.com/office/drawing/2014/main" val="693992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Classe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Número de exemplos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8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i="1" dirty="0" err="1"/>
                        <a:t>Healthy</a:t>
                      </a:r>
                      <a:endParaRPr lang="pt-BR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29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i="1" dirty="0"/>
                        <a:t>Angular</a:t>
                      </a:r>
                      <a:r>
                        <a:rPr lang="pt-BR" dirty="0"/>
                        <a:t> </a:t>
                      </a:r>
                      <a:r>
                        <a:rPr lang="pt-BR" i="1" dirty="0"/>
                        <a:t>spot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22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i="1" dirty="0" err="1"/>
                        <a:t>Rust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282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543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DB820-ABFF-2261-5366-6654CE55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i="1" dirty="0" err="1"/>
              <a:t>transfer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dirty="0"/>
              <a:t> com </a:t>
            </a:r>
            <a:r>
              <a:rPr lang="pt-BR" i="1" dirty="0"/>
              <a:t>Edge Impulse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C4E1B-47A9-2660-93E5-C1E64297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650" y="1825624"/>
            <a:ext cx="6410325" cy="5032376"/>
          </a:xfrm>
        </p:spPr>
        <p:txBody>
          <a:bodyPr>
            <a:normAutofit/>
          </a:bodyPr>
          <a:lstStyle/>
          <a:p>
            <a:r>
              <a:rPr lang="pt-BR" dirty="0"/>
              <a:t>Edge Impulse: </a:t>
            </a:r>
            <a:r>
              <a:rPr lang="pt-BR" dirty="0">
                <a:hlinkClick r:id="rId3"/>
              </a:rPr>
              <a:t>https://studio.edgeimpulse.com/login</a:t>
            </a:r>
            <a:endParaRPr lang="pt-BR" dirty="0"/>
          </a:p>
          <a:p>
            <a:r>
              <a:rPr lang="pt-BR" dirty="0"/>
              <a:t>Base de dados: </a:t>
            </a:r>
            <a:r>
              <a:rPr lang="pt-BR" dirty="0">
                <a:hlinkClick r:id="rId4"/>
              </a:rPr>
              <a:t>https://drive.google.com/file/d/1843ScaJU3UuTBDQxzAXUazFn0b7__Dca/view?usp=drive_link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518F32-26AA-FE29-8B25-4FACDD33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71" y="2019298"/>
            <a:ext cx="4772836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Evitando o sobreajuste</a:t>
            </a:r>
            <a:r>
              <a:rPr lang="pt-BR" dirty="0"/>
              <a:t>”.</a:t>
            </a:r>
          </a:p>
          <a:p>
            <a:r>
              <a:rPr lang="pt-BR" dirty="0">
                <a:hlinkClick r:id="rId3"/>
              </a:rPr>
              <a:t>Exercício: Transfer learning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C8D53DB-6B6B-ED4A-8F9E-ADA3546A2EE4}"/>
              </a:ext>
            </a:extLst>
          </p:cNvPr>
          <p:cNvGrpSpPr/>
          <p:nvPr/>
        </p:nvGrpSpPr>
        <p:grpSpPr>
          <a:xfrm>
            <a:off x="182390" y="1017061"/>
            <a:ext cx="3205480" cy="5281073"/>
            <a:chOff x="1155700" y="1034448"/>
            <a:chExt cx="3205480" cy="5281073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9F595B1-2923-A20A-91C6-99C9322422CC}"/>
                </a:ext>
              </a:extLst>
            </p:cNvPr>
            <p:cNvSpPr/>
            <p:nvPr/>
          </p:nvSpPr>
          <p:spPr>
            <a:xfrm>
              <a:off x="1155700" y="1371602"/>
              <a:ext cx="1470025" cy="99290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35" name="Chave Direita 34">
              <a:extLst>
                <a:ext uri="{FF2B5EF4-FFF2-40B4-BE49-F238E27FC236}">
                  <a16:creationId xmlns:a16="http://schemas.microsoft.com/office/drawing/2014/main" id="{F144167C-54A2-BB10-9FF6-9DB5274B6E7F}"/>
                </a:ext>
              </a:extLst>
            </p:cNvPr>
            <p:cNvSpPr/>
            <p:nvPr/>
          </p:nvSpPr>
          <p:spPr>
            <a:xfrm>
              <a:off x="2689860" y="1477818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4E1BED6-598F-1F97-0D3C-5805C0F28572}"/>
                </a:ext>
              </a:extLst>
            </p:cNvPr>
            <p:cNvSpPr txBox="1"/>
            <p:nvPr/>
          </p:nvSpPr>
          <p:spPr>
            <a:xfrm>
              <a:off x="2806701" y="1505663"/>
              <a:ext cx="15544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gerais, independentemente da tarefa.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AA68691D-6B4D-03F1-B0D5-6EAAC3E17ED7}"/>
              </a:ext>
            </a:extLst>
          </p:cNvPr>
          <p:cNvGrpSpPr/>
          <p:nvPr/>
        </p:nvGrpSpPr>
        <p:grpSpPr>
          <a:xfrm>
            <a:off x="6527414" y="1092012"/>
            <a:ext cx="2882898" cy="5281073"/>
            <a:chOff x="6336031" y="1188336"/>
            <a:chExt cx="2882898" cy="5281073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80BED1C4-8203-FC9F-CD5E-F1DA85834CDA}"/>
                </a:ext>
              </a:extLst>
            </p:cNvPr>
            <p:cNvSpPr/>
            <p:nvPr/>
          </p:nvSpPr>
          <p:spPr>
            <a:xfrm>
              <a:off x="6336031" y="3529550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C7539526-B2D6-A6F1-648F-2C98BE3015BB}"/>
                </a:ext>
              </a:extLst>
            </p:cNvPr>
            <p:cNvSpPr/>
            <p:nvPr/>
          </p:nvSpPr>
          <p:spPr>
            <a:xfrm>
              <a:off x="6959918" y="5995883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073A68B5-C88C-C54A-2798-8953B99A5677}"/>
                </a:ext>
              </a:extLst>
            </p:cNvPr>
            <p:cNvSpPr/>
            <p:nvPr/>
          </p:nvSpPr>
          <p:spPr>
            <a:xfrm>
              <a:off x="6390295" y="163170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E58977B-10DF-E318-3D27-D9BB950B9A8A}"/>
                </a:ext>
              </a:extLst>
            </p:cNvPr>
            <p:cNvSpPr/>
            <p:nvPr/>
          </p:nvSpPr>
          <p:spPr>
            <a:xfrm>
              <a:off x="6390295" y="214432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30CB3B1-56E4-A187-9A76-C96EB7E409B1}"/>
                </a:ext>
              </a:extLst>
            </p:cNvPr>
            <p:cNvSpPr/>
            <p:nvPr/>
          </p:nvSpPr>
          <p:spPr>
            <a:xfrm>
              <a:off x="6390295" y="265694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6B31E094-8073-A8D2-F909-D19BE8E022B3}"/>
                </a:ext>
              </a:extLst>
            </p:cNvPr>
            <p:cNvSpPr/>
            <p:nvPr/>
          </p:nvSpPr>
          <p:spPr>
            <a:xfrm>
              <a:off x="6390295" y="315108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A8C0692-A6F3-7109-10D8-6C39F27844CD}"/>
                </a:ext>
              </a:extLst>
            </p:cNvPr>
            <p:cNvSpPr/>
            <p:nvPr/>
          </p:nvSpPr>
          <p:spPr>
            <a:xfrm>
              <a:off x="6390295" y="36452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E5ECEF5-74AE-7FB0-B496-D2B75E4D2A60}"/>
                </a:ext>
              </a:extLst>
            </p:cNvPr>
            <p:cNvSpPr/>
            <p:nvPr/>
          </p:nvSpPr>
          <p:spPr>
            <a:xfrm>
              <a:off x="6390295" y="41393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E405DF88-0506-B2DC-67F6-352BC6B627D7}"/>
                </a:ext>
              </a:extLst>
            </p:cNvPr>
            <p:cNvSpPr/>
            <p:nvPr/>
          </p:nvSpPr>
          <p:spPr>
            <a:xfrm>
              <a:off x="6390295" y="46473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D9D21D9-DA7B-325B-BDDE-BDE377ADECC6}"/>
                </a:ext>
              </a:extLst>
            </p:cNvPr>
            <p:cNvSpPr/>
            <p:nvPr/>
          </p:nvSpPr>
          <p:spPr>
            <a:xfrm>
              <a:off x="6390295" y="51553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38F3E04-B7F1-3AFF-E9FF-34229F878367}"/>
                </a:ext>
              </a:extLst>
            </p:cNvPr>
            <p:cNvSpPr/>
            <p:nvPr/>
          </p:nvSpPr>
          <p:spPr>
            <a:xfrm>
              <a:off x="6390295" y="566337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6540963-3A22-3C89-F842-156B897DF04E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7059931" y="196421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012572EC-23A5-F095-87FF-D412DC186C7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059931" y="247683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60F7441F-A8AF-19B1-5A06-D9686FBD5C6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7059931" y="298945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89C79ED-9916-9A01-94BA-1BA7A1E93AF8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7059931" y="3483596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FF559693-45DD-43F3-4948-52A1861B157F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7059931" y="3977741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D12FE958-61F3-8EE3-046D-380897599785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7059931" y="4471886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B75C011-8D4B-272E-45D4-D5C5E1EEAE3F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7059931" y="4979891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C598FBFD-FAF5-A26E-B7AA-D20E454EE68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>
              <a:off x="7059931" y="5487887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2C51BD9-2186-E49E-A0AB-17825BF20B6E}"/>
                </a:ext>
              </a:extLst>
            </p:cNvPr>
            <p:cNvSpPr/>
            <p:nvPr/>
          </p:nvSpPr>
          <p:spPr>
            <a:xfrm>
              <a:off x="6959918" y="1465957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08AAE48-F192-7686-8B53-A229B538B4AC}"/>
                </a:ext>
              </a:extLst>
            </p:cNvPr>
            <p:cNvSpPr txBox="1"/>
            <p:nvPr/>
          </p:nvSpPr>
          <p:spPr>
            <a:xfrm>
              <a:off x="6390295" y="1188336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9D0C515-326E-5559-5736-0FA8083344B7}"/>
                </a:ext>
              </a:extLst>
            </p:cNvPr>
            <p:cNvSpPr txBox="1"/>
            <p:nvPr/>
          </p:nvSpPr>
          <p:spPr>
            <a:xfrm>
              <a:off x="6390295" y="6161632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61" name="Chave Direita 60">
              <a:extLst>
                <a:ext uri="{FF2B5EF4-FFF2-40B4-BE49-F238E27FC236}">
                  <a16:creationId xmlns:a16="http://schemas.microsoft.com/office/drawing/2014/main" id="{1222614C-B0A9-C5F6-511F-1664DEE222C7}"/>
                </a:ext>
              </a:extLst>
            </p:cNvPr>
            <p:cNvSpPr/>
            <p:nvPr/>
          </p:nvSpPr>
          <p:spPr>
            <a:xfrm>
              <a:off x="7870191" y="3529550"/>
              <a:ext cx="167640" cy="9900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BC42D5D7-691C-CE6E-D061-BAC083D14CB0}"/>
                </a:ext>
              </a:extLst>
            </p:cNvPr>
            <p:cNvSpPr txBox="1"/>
            <p:nvPr/>
          </p:nvSpPr>
          <p:spPr>
            <a:xfrm>
              <a:off x="7954011" y="3657598"/>
              <a:ext cx="1264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específicas da tarefa.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8F208CC-770A-C0BD-BAD8-611689EEA5FB}"/>
              </a:ext>
            </a:extLst>
          </p:cNvPr>
          <p:cNvGrpSpPr/>
          <p:nvPr/>
        </p:nvGrpSpPr>
        <p:grpSpPr>
          <a:xfrm>
            <a:off x="9518566" y="943144"/>
            <a:ext cx="2673434" cy="5281073"/>
            <a:chOff x="8437911" y="943144"/>
            <a:chExt cx="2673434" cy="528107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40920F2-5980-2F9F-B0F1-3758EA2C72C1}"/>
                </a:ext>
              </a:extLst>
            </p:cNvPr>
            <p:cNvSpPr/>
            <p:nvPr/>
          </p:nvSpPr>
          <p:spPr>
            <a:xfrm>
              <a:off x="8437911" y="4291127"/>
              <a:ext cx="1451419" cy="15072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Seta: para Baixo 4">
              <a:extLst>
                <a:ext uri="{FF2B5EF4-FFF2-40B4-BE49-F238E27FC236}">
                  <a16:creationId xmlns:a16="http://schemas.microsoft.com/office/drawing/2014/main" id="{A3005B4E-941E-55F1-1C24-1119CFDCD12E}"/>
                </a:ext>
              </a:extLst>
            </p:cNvPr>
            <p:cNvSpPr/>
            <p:nvPr/>
          </p:nvSpPr>
          <p:spPr>
            <a:xfrm>
              <a:off x="9061798" y="5750691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561A55D-DBEF-08DE-9053-D0D1B8208595}"/>
                </a:ext>
              </a:extLst>
            </p:cNvPr>
            <p:cNvSpPr/>
            <p:nvPr/>
          </p:nvSpPr>
          <p:spPr>
            <a:xfrm>
              <a:off x="8492175" y="138651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3260A36-A2EF-CE49-B21D-7247ED51E48D}"/>
                </a:ext>
              </a:extLst>
            </p:cNvPr>
            <p:cNvSpPr/>
            <p:nvPr/>
          </p:nvSpPr>
          <p:spPr>
            <a:xfrm>
              <a:off x="8492175" y="189913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C55F477-D248-5394-5105-BA3FB5F70C00}"/>
                </a:ext>
              </a:extLst>
            </p:cNvPr>
            <p:cNvSpPr/>
            <p:nvPr/>
          </p:nvSpPr>
          <p:spPr>
            <a:xfrm>
              <a:off x="8492175" y="241175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DA6AEB0-F806-E948-DBC7-5C843748703E}"/>
                </a:ext>
              </a:extLst>
            </p:cNvPr>
            <p:cNvSpPr/>
            <p:nvPr/>
          </p:nvSpPr>
          <p:spPr>
            <a:xfrm>
              <a:off x="8492175" y="290589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E44D94D-EBB8-78FB-8AB4-B97E3D4B77A2}"/>
                </a:ext>
              </a:extLst>
            </p:cNvPr>
            <p:cNvSpPr/>
            <p:nvPr/>
          </p:nvSpPr>
          <p:spPr>
            <a:xfrm>
              <a:off x="8492175" y="340004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E78103-B09E-AAC5-7C34-6A76A5F92445}"/>
                </a:ext>
              </a:extLst>
            </p:cNvPr>
            <p:cNvSpPr/>
            <p:nvPr/>
          </p:nvSpPr>
          <p:spPr>
            <a:xfrm>
              <a:off x="8492175" y="38941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5FA87FA-6046-13D5-F8B3-4E411A37A546}"/>
                </a:ext>
              </a:extLst>
            </p:cNvPr>
            <p:cNvSpPr/>
            <p:nvPr/>
          </p:nvSpPr>
          <p:spPr>
            <a:xfrm>
              <a:off x="8492175" y="44021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1F95FF-64C6-90A2-EF9A-826651FE65CE}"/>
                </a:ext>
              </a:extLst>
            </p:cNvPr>
            <p:cNvSpPr/>
            <p:nvPr/>
          </p:nvSpPr>
          <p:spPr>
            <a:xfrm>
              <a:off x="8492175" y="49101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5B758978-54FC-17B7-B198-A986B704C90D}"/>
                </a:ext>
              </a:extLst>
            </p:cNvPr>
            <p:cNvSpPr/>
            <p:nvPr/>
          </p:nvSpPr>
          <p:spPr>
            <a:xfrm>
              <a:off x="8492175" y="5418182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E3720D25-CA97-8160-C80B-D703D6F020D1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9161811" y="1719023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31E755F-380D-4F9B-3850-DB72A0C8A6F5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9161811" y="2231641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17E7082D-2861-14E2-5D00-37A290B77425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9161811" y="274425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DE6CD969-BD22-2A52-1C59-135AA7B1537B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9161811" y="323840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9CEAF57A-4080-3C02-9BB8-19F3E5DA5ED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>
              <a:off x="9161811" y="373254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1959DD3-765D-74B6-20A4-26BD297A4CD5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9161811" y="4226694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8815EAC2-8272-7A1B-5018-ED6CDC8ACC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9161811" y="47346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D1815A9D-2418-6F54-7F4B-B47D1F955D5C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161811" y="5242695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eta: para Baixo 71">
              <a:extLst>
                <a:ext uri="{FF2B5EF4-FFF2-40B4-BE49-F238E27FC236}">
                  <a16:creationId xmlns:a16="http://schemas.microsoft.com/office/drawing/2014/main" id="{C14161EC-2E86-D7C2-14DA-A773B9CA3FF3}"/>
                </a:ext>
              </a:extLst>
            </p:cNvPr>
            <p:cNvSpPr/>
            <p:nvPr/>
          </p:nvSpPr>
          <p:spPr>
            <a:xfrm>
              <a:off x="9061798" y="122076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6F0D932-47AF-7A56-51FA-4D1DE8770D5E}"/>
                </a:ext>
              </a:extLst>
            </p:cNvPr>
            <p:cNvSpPr txBox="1"/>
            <p:nvPr/>
          </p:nvSpPr>
          <p:spPr>
            <a:xfrm>
              <a:off x="8492175" y="943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0151195-620C-0771-AD7B-463629D428FC}"/>
                </a:ext>
              </a:extLst>
            </p:cNvPr>
            <p:cNvSpPr txBox="1"/>
            <p:nvPr/>
          </p:nvSpPr>
          <p:spPr>
            <a:xfrm>
              <a:off x="8492175" y="5916440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5" name="Chave Direita 74">
              <a:extLst>
                <a:ext uri="{FF2B5EF4-FFF2-40B4-BE49-F238E27FC236}">
                  <a16:creationId xmlns:a16="http://schemas.microsoft.com/office/drawing/2014/main" id="{D3A5B122-0DAA-39A4-138A-0A3DFF45A1D7}"/>
                </a:ext>
              </a:extLst>
            </p:cNvPr>
            <p:cNvSpPr/>
            <p:nvPr/>
          </p:nvSpPr>
          <p:spPr>
            <a:xfrm>
              <a:off x="9972071" y="4402189"/>
              <a:ext cx="167640" cy="13485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83DD98A-06F0-7A31-3C7F-CDAAFACDF0FF}"/>
                </a:ext>
              </a:extLst>
            </p:cNvPr>
            <p:cNvSpPr txBox="1"/>
            <p:nvPr/>
          </p:nvSpPr>
          <p:spPr>
            <a:xfrm>
              <a:off x="10055891" y="4854947"/>
              <a:ext cx="1055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Classificação dos objetos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4C114A8-4C21-3EC1-2144-66E8CF5DF204}"/>
              </a:ext>
            </a:extLst>
          </p:cNvPr>
          <p:cNvGrpSpPr/>
          <p:nvPr/>
        </p:nvGrpSpPr>
        <p:grpSpPr>
          <a:xfrm>
            <a:off x="3402455" y="1092012"/>
            <a:ext cx="3002401" cy="5281073"/>
            <a:chOff x="1155700" y="1034448"/>
            <a:chExt cx="3002401" cy="5281073"/>
          </a:xfrm>
        </p:grpSpPr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58A1CBF5-0AA3-9056-AB7F-77DC6B832A48}"/>
                </a:ext>
              </a:extLst>
            </p:cNvPr>
            <p:cNvSpPr/>
            <p:nvPr/>
          </p:nvSpPr>
          <p:spPr>
            <a:xfrm>
              <a:off x="1155700" y="2381372"/>
              <a:ext cx="1470025" cy="9900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Seta: para Baixo 78">
              <a:extLst>
                <a:ext uri="{FF2B5EF4-FFF2-40B4-BE49-F238E27FC236}">
                  <a16:creationId xmlns:a16="http://schemas.microsoft.com/office/drawing/2014/main" id="{585FEE41-673D-0D6F-40B3-3EE59BD08F1D}"/>
                </a:ext>
              </a:extLst>
            </p:cNvPr>
            <p:cNvSpPr/>
            <p:nvPr/>
          </p:nvSpPr>
          <p:spPr>
            <a:xfrm>
              <a:off x="1779587" y="58419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4F01FAC-DC6A-0592-12CA-3B73E59FAB8C}"/>
                </a:ext>
              </a:extLst>
            </p:cNvPr>
            <p:cNvSpPr/>
            <p:nvPr/>
          </p:nvSpPr>
          <p:spPr>
            <a:xfrm>
              <a:off x="1209964" y="14778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6FBA5EF1-A1EB-C6EE-E4F9-C078442F7CEA}"/>
                </a:ext>
              </a:extLst>
            </p:cNvPr>
            <p:cNvSpPr/>
            <p:nvPr/>
          </p:nvSpPr>
          <p:spPr>
            <a:xfrm>
              <a:off x="1209964" y="19904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6CE90D6F-838C-D55A-D732-40D88FC5F032}"/>
                </a:ext>
              </a:extLst>
            </p:cNvPr>
            <p:cNvSpPr/>
            <p:nvPr/>
          </p:nvSpPr>
          <p:spPr>
            <a:xfrm>
              <a:off x="1209964" y="25030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A0E5E508-2A2F-378C-A2B1-162F292D0064}"/>
                </a:ext>
              </a:extLst>
            </p:cNvPr>
            <p:cNvSpPr/>
            <p:nvPr/>
          </p:nvSpPr>
          <p:spPr>
            <a:xfrm>
              <a:off x="1209964" y="29971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85F92FD3-8229-2945-9A3E-47D668EF293F}"/>
                </a:ext>
              </a:extLst>
            </p:cNvPr>
            <p:cNvSpPr/>
            <p:nvPr/>
          </p:nvSpPr>
          <p:spPr>
            <a:xfrm>
              <a:off x="1209964" y="34913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80CFCAD8-47F3-577B-2449-E2932FB12B3B}"/>
                </a:ext>
              </a:extLst>
            </p:cNvPr>
            <p:cNvSpPr/>
            <p:nvPr/>
          </p:nvSpPr>
          <p:spPr>
            <a:xfrm>
              <a:off x="1209964" y="39854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1B73072A-3F86-CC40-F6C2-33B0838717A6}"/>
                </a:ext>
              </a:extLst>
            </p:cNvPr>
            <p:cNvSpPr/>
            <p:nvPr/>
          </p:nvSpPr>
          <p:spPr>
            <a:xfrm>
              <a:off x="1209964" y="44934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817A6F96-C2A1-BBBA-4A55-8B795A17CD08}"/>
                </a:ext>
              </a:extLst>
            </p:cNvPr>
            <p:cNvSpPr/>
            <p:nvPr/>
          </p:nvSpPr>
          <p:spPr>
            <a:xfrm>
              <a:off x="1209964" y="50014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BDAFB990-E7BE-4235-5A85-5B457D72F7FF}"/>
                </a:ext>
              </a:extLst>
            </p:cNvPr>
            <p:cNvSpPr/>
            <p:nvPr/>
          </p:nvSpPr>
          <p:spPr>
            <a:xfrm>
              <a:off x="1209964" y="55094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D222F808-9340-D860-A1CA-2FA94D461AFC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1879600" y="18103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5143E229-D3ED-7DE4-87DD-94824ECADC01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1879600" y="23229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0D427FD0-CB3E-1A48-87B4-A96E714E31ED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1879600" y="28355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7896316C-163D-9EE8-2E11-42B9A06AB6C3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1879600" y="33297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24094D37-9AC3-56DE-79FB-A8BEB6D99362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1879600" y="38238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83242CFC-829A-2620-25C2-3361CAAEE4D4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1879600" y="43179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A2F02A43-2D9E-27CF-3649-A2721482063F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1879600" y="48260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2904E9DE-33A5-214E-5F12-8CB24056A5D4}"/>
                </a:ext>
              </a:extLst>
            </p:cNvPr>
            <p:cNvCxnSpPr>
              <a:stCxn id="87" idx="2"/>
              <a:endCxn id="88" idx="0"/>
            </p:cNvCxnSpPr>
            <p:nvPr/>
          </p:nvCxnSpPr>
          <p:spPr>
            <a:xfrm>
              <a:off x="1879600" y="53339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Seta: para Baixo 96">
              <a:extLst>
                <a:ext uri="{FF2B5EF4-FFF2-40B4-BE49-F238E27FC236}">
                  <a16:creationId xmlns:a16="http://schemas.microsoft.com/office/drawing/2014/main" id="{CD6BC0A6-5BDA-6996-BA80-A1AEFFCACC05}"/>
                </a:ext>
              </a:extLst>
            </p:cNvPr>
            <p:cNvSpPr/>
            <p:nvPr/>
          </p:nvSpPr>
          <p:spPr>
            <a:xfrm>
              <a:off x="1779587" y="13120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6008051E-CF3C-24F6-6F5F-F432FE3DBD9D}"/>
                </a:ext>
              </a:extLst>
            </p:cNvPr>
            <p:cNvSpPr txBox="1"/>
            <p:nvPr/>
          </p:nvSpPr>
          <p:spPr>
            <a:xfrm>
              <a:off x="1209964" y="10344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682E3978-BA69-A5A9-9149-099B52FF5834}"/>
                </a:ext>
              </a:extLst>
            </p:cNvPr>
            <p:cNvSpPr txBox="1"/>
            <p:nvPr/>
          </p:nvSpPr>
          <p:spPr>
            <a:xfrm>
              <a:off x="1209964" y="60077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0" name="Chave Direita 99">
              <a:extLst>
                <a:ext uri="{FF2B5EF4-FFF2-40B4-BE49-F238E27FC236}">
                  <a16:creationId xmlns:a16="http://schemas.microsoft.com/office/drawing/2014/main" id="{95AA611C-A7B0-B4BC-518C-500FAA011C2A}"/>
                </a:ext>
              </a:extLst>
            </p:cNvPr>
            <p:cNvSpPr/>
            <p:nvPr/>
          </p:nvSpPr>
          <p:spPr>
            <a:xfrm>
              <a:off x="2671402" y="2508368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5F8B26B8-A0C6-DF8F-CDCF-949BE22AFE90}"/>
                </a:ext>
              </a:extLst>
            </p:cNvPr>
            <p:cNvSpPr txBox="1"/>
            <p:nvPr/>
          </p:nvSpPr>
          <p:spPr>
            <a:xfrm>
              <a:off x="2745228" y="2613311"/>
              <a:ext cx="1412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Extraem características parciais dos objetos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793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Agrupar 1049">
            <a:extLst>
              <a:ext uri="{FF2B5EF4-FFF2-40B4-BE49-F238E27FC236}">
                <a16:creationId xmlns:a16="http://schemas.microsoft.com/office/drawing/2014/main" id="{EDBBA3A2-A6CD-BCA6-1889-C494B04A77E7}"/>
              </a:ext>
            </a:extLst>
          </p:cNvPr>
          <p:cNvGrpSpPr/>
          <p:nvPr/>
        </p:nvGrpSpPr>
        <p:grpSpPr>
          <a:xfrm>
            <a:off x="1360604" y="14827"/>
            <a:ext cx="6083586" cy="6744532"/>
            <a:chOff x="1360604" y="14827"/>
            <a:chExt cx="6083586" cy="6744532"/>
          </a:xfrm>
        </p:grpSpPr>
        <p:grpSp>
          <p:nvGrpSpPr>
            <p:cNvPr id="1032" name="Agrupar 1031">
              <a:extLst>
                <a:ext uri="{FF2B5EF4-FFF2-40B4-BE49-F238E27FC236}">
                  <a16:creationId xmlns:a16="http://schemas.microsoft.com/office/drawing/2014/main" id="{EE3502EF-10E9-6D3D-7021-BEE3A181E1DD}"/>
                </a:ext>
              </a:extLst>
            </p:cNvPr>
            <p:cNvGrpSpPr/>
            <p:nvPr/>
          </p:nvGrpSpPr>
          <p:grpSpPr>
            <a:xfrm>
              <a:off x="4472168" y="4747348"/>
              <a:ext cx="1679289" cy="2012011"/>
              <a:chOff x="1360603" y="5377901"/>
              <a:chExt cx="1096687" cy="1480099"/>
            </a:xfrm>
          </p:grpSpPr>
          <p:pic>
            <p:nvPicPr>
              <p:cNvPr id="1030" name="Imagem 1029">
                <a:extLst>
                  <a:ext uri="{FF2B5EF4-FFF2-40B4-BE49-F238E27FC236}">
                    <a16:creationId xmlns:a16="http://schemas.microsoft.com/office/drawing/2014/main" id="{7A24FE3A-F58F-B53B-E4B4-6F150DD944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12" t="1529" r="24134" b="1666"/>
              <a:stretch/>
            </p:blipFill>
            <p:spPr>
              <a:xfrm>
                <a:off x="1403163" y="5569451"/>
                <a:ext cx="1054127" cy="1288549"/>
              </a:xfrm>
              <a:prstGeom prst="rect">
                <a:avLst/>
              </a:prstGeom>
            </p:spPr>
          </p:pic>
          <p:pic>
            <p:nvPicPr>
              <p:cNvPr id="1031" name="Imagem 1030">
                <a:extLst>
                  <a:ext uri="{FF2B5EF4-FFF2-40B4-BE49-F238E27FC236}">
                    <a16:creationId xmlns:a16="http://schemas.microsoft.com/office/drawing/2014/main" id="{FCA2CDE2-8B4D-C3B4-49FB-582D6C93D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 rot="5400000">
                <a:off x="1400536" y="5337968"/>
                <a:ext cx="328310" cy="408175"/>
              </a:xfrm>
              <a:prstGeom prst="rect">
                <a:avLst/>
              </a:prstGeom>
            </p:spPr>
          </p:pic>
        </p:grpSp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1F6D7681-307D-7125-8AA2-B3D494B82747}"/>
                </a:ext>
              </a:extLst>
            </p:cNvPr>
            <p:cNvSpPr/>
            <p:nvPr/>
          </p:nvSpPr>
          <p:spPr>
            <a:xfrm>
              <a:off x="1930227" y="4822374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029EC4A-827A-3839-41C5-443986AC9113}"/>
                </a:ext>
              </a:extLst>
            </p:cNvPr>
            <p:cNvSpPr/>
            <p:nvPr/>
          </p:nvSpPr>
          <p:spPr>
            <a:xfrm>
              <a:off x="1360604" y="45819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39B89A7-A08B-1E47-17EA-B6394412C3CA}"/>
                </a:ext>
              </a:extLst>
            </p:cNvPr>
            <p:cNvSpPr/>
            <p:nvPr/>
          </p:nvSpPr>
          <p:spPr>
            <a:xfrm>
              <a:off x="1360604" y="97081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3323CF7-0203-C18B-E1B8-8BE0983BFE0C}"/>
                </a:ext>
              </a:extLst>
            </p:cNvPr>
            <p:cNvSpPr/>
            <p:nvPr/>
          </p:nvSpPr>
          <p:spPr>
            <a:xfrm>
              <a:off x="1360604" y="1483433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78A0A05-007B-D08D-ED10-D3D00175EF2C}"/>
                </a:ext>
              </a:extLst>
            </p:cNvPr>
            <p:cNvSpPr/>
            <p:nvPr/>
          </p:nvSpPr>
          <p:spPr>
            <a:xfrm>
              <a:off x="1360604" y="197757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9A99E68-799F-C16B-30E0-C3986E9CF2AB}"/>
                </a:ext>
              </a:extLst>
            </p:cNvPr>
            <p:cNvSpPr/>
            <p:nvPr/>
          </p:nvSpPr>
          <p:spPr>
            <a:xfrm>
              <a:off x="1360604" y="2471723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609D4E8-F1E6-FA81-86A5-BA1F95A8D611}"/>
                </a:ext>
              </a:extLst>
            </p:cNvPr>
            <p:cNvSpPr/>
            <p:nvPr/>
          </p:nvSpPr>
          <p:spPr>
            <a:xfrm>
              <a:off x="1360604" y="296586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ACAA598-CF4E-B658-E15E-B217D7CF1AD4}"/>
                </a:ext>
              </a:extLst>
            </p:cNvPr>
            <p:cNvSpPr/>
            <p:nvPr/>
          </p:nvSpPr>
          <p:spPr>
            <a:xfrm>
              <a:off x="1360604" y="3473873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ABC406B-B102-FB4F-817C-E5F32B8EB558}"/>
                </a:ext>
              </a:extLst>
            </p:cNvPr>
            <p:cNvSpPr/>
            <p:nvPr/>
          </p:nvSpPr>
          <p:spPr>
            <a:xfrm>
              <a:off x="1360604" y="398186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2840DC0-33A1-B83E-61C1-88EECCFD0031}"/>
                </a:ext>
              </a:extLst>
            </p:cNvPr>
            <p:cNvSpPr/>
            <p:nvPr/>
          </p:nvSpPr>
          <p:spPr>
            <a:xfrm>
              <a:off x="1360604" y="448986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9C77C6-7F38-28F9-1602-F09B8B7DD745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2030240" y="79070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F77DB2-7798-8291-A6BA-A6FC1863313E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2030240" y="1303324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B0BD958A-B837-8581-3B56-7ED7403F19B0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2030240" y="1815942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7A6BA8B2-9384-73C8-E528-07EF481F359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030240" y="2310087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25B384B-199C-47F5-30D6-94E0EDB19E2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030240" y="2804232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4EA29D5E-E3C1-CDDF-6ADD-DAFD3FE0BFB2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030240" y="3298377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DB5520F9-E488-EB17-2AC4-A0765163E0A7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030240" y="3806382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C3AADE-69B7-74B4-BED2-F75B338AF70E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2030240" y="4314378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D4D923E0-5624-5AEC-D223-E4F4D9B2CAA4}"/>
                </a:ext>
              </a:extLst>
            </p:cNvPr>
            <p:cNvSpPr/>
            <p:nvPr/>
          </p:nvSpPr>
          <p:spPr>
            <a:xfrm>
              <a:off x="1930227" y="292448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812690A-3E4D-E967-FCF5-674828E7CD83}"/>
                </a:ext>
              </a:extLst>
            </p:cNvPr>
            <p:cNvSpPr txBox="1"/>
            <p:nvPr/>
          </p:nvSpPr>
          <p:spPr>
            <a:xfrm>
              <a:off x="1360604" y="14827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583F178-D974-B4CC-10E2-E12C651D7276}"/>
                </a:ext>
              </a:extLst>
            </p:cNvPr>
            <p:cNvSpPr txBox="1"/>
            <p:nvPr/>
          </p:nvSpPr>
          <p:spPr>
            <a:xfrm>
              <a:off x="1360604" y="4988123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C2C87538-12FE-41A7-E847-AB7DCC24D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2469" b="36752"/>
            <a:stretch/>
          </p:blipFill>
          <p:spPr>
            <a:xfrm>
              <a:off x="3034230" y="683116"/>
              <a:ext cx="4351151" cy="395287"/>
            </a:xfrm>
            <a:prstGeom prst="rect">
              <a:avLst/>
            </a:prstGeom>
          </p:spPr>
        </p:pic>
        <p:sp>
          <p:nvSpPr>
            <p:cNvPr id="42" name="Chave Direita 41">
              <a:extLst>
                <a:ext uri="{FF2B5EF4-FFF2-40B4-BE49-F238E27FC236}">
                  <a16:creationId xmlns:a16="http://schemas.microsoft.com/office/drawing/2014/main" id="{D60EBABD-FCE3-C532-1333-5365B1BCEC97}"/>
                </a:ext>
              </a:extLst>
            </p:cNvPr>
            <p:cNvSpPr/>
            <p:nvPr/>
          </p:nvSpPr>
          <p:spPr>
            <a:xfrm>
              <a:off x="2783233" y="443606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2EFFFF70-6281-9288-6F4C-DD7CDF8BC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09" t="18507" r="21367" b="68182"/>
            <a:stretch/>
          </p:blipFill>
          <p:spPr>
            <a:xfrm>
              <a:off x="3977905" y="1652681"/>
              <a:ext cx="2463800" cy="488157"/>
            </a:xfrm>
            <a:prstGeom prst="rect">
              <a:avLst/>
            </a:prstGeom>
          </p:spPr>
        </p:pic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51BAC5BD-2B9C-7708-BC7F-472A7F7DE4F4}"/>
                </a:ext>
              </a:extLst>
            </p:cNvPr>
            <p:cNvSpPr/>
            <p:nvPr/>
          </p:nvSpPr>
          <p:spPr>
            <a:xfrm>
              <a:off x="2783233" y="1483433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have Direita 51">
              <a:extLst>
                <a:ext uri="{FF2B5EF4-FFF2-40B4-BE49-F238E27FC236}">
                  <a16:creationId xmlns:a16="http://schemas.microsoft.com/office/drawing/2014/main" id="{E1C47834-9F39-94D8-DDC7-E8F80749DB1A}"/>
                </a:ext>
              </a:extLst>
            </p:cNvPr>
            <p:cNvSpPr/>
            <p:nvPr/>
          </p:nvSpPr>
          <p:spPr>
            <a:xfrm>
              <a:off x="2783233" y="2471723"/>
              <a:ext cx="167640" cy="88668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8790D598-F58E-EB46-CD9C-354D0A1EA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45" t="4656" r="17660"/>
            <a:stretch/>
          </p:blipFill>
          <p:spPr>
            <a:xfrm>
              <a:off x="4560506" y="2607093"/>
              <a:ext cx="477492" cy="717550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E9E3F6AA-41E7-665B-2036-BBBA73093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14" t="1250" r="24456" b="62707"/>
            <a:stretch/>
          </p:blipFill>
          <p:spPr>
            <a:xfrm>
              <a:off x="5391833" y="2573733"/>
              <a:ext cx="477493" cy="724644"/>
            </a:xfrm>
            <a:prstGeom prst="rect">
              <a:avLst/>
            </a:prstGeom>
          </p:spPr>
        </p:pic>
        <p:grpSp>
          <p:nvGrpSpPr>
            <p:cNvPr id="1025" name="Agrupar 1024">
              <a:extLst>
                <a:ext uri="{FF2B5EF4-FFF2-40B4-BE49-F238E27FC236}">
                  <a16:creationId xmlns:a16="http://schemas.microsoft.com/office/drawing/2014/main" id="{9E20F078-943C-C1D9-25AE-EF7ED6CFFB23}"/>
                </a:ext>
              </a:extLst>
            </p:cNvPr>
            <p:cNvGrpSpPr/>
            <p:nvPr/>
          </p:nvGrpSpPr>
          <p:grpSpPr>
            <a:xfrm>
              <a:off x="6063705" y="2411186"/>
              <a:ext cx="1119058" cy="786092"/>
              <a:chOff x="7494758" y="3967455"/>
              <a:chExt cx="1655780" cy="1061745"/>
            </a:xfrm>
          </p:grpSpPr>
          <p:pic>
            <p:nvPicPr>
              <p:cNvPr id="62" name="Imagem 61">
                <a:extLst>
                  <a:ext uri="{FF2B5EF4-FFF2-40B4-BE49-F238E27FC236}">
                    <a16:creationId xmlns:a16="http://schemas.microsoft.com/office/drawing/2014/main" id="{A1D796E8-BCBF-F385-467F-3CA836AB4B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89" t="37767" r="24456" b="25990"/>
              <a:stretch/>
            </p:blipFill>
            <p:spPr>
              <a:xfrm>
                <a:off x="7496175" y="4300538"/>
                <a:ext cx="1654363" cy="728662"/>
              </a:xfrm>
              <a:prstGeom prst="rect">
                <a:avLst/>
              </a:prstGeom>
            </p:spPr>
          </p:pic>
          <p:pic>
            <p:nvPicPr>
              <p:cNvPr id="63" name="Imagem 62">
                <a:extLst>
                  <a:ext uri="{FF2B5EF4-FFF2-40B4-BE49-F238E27FC236}">
                    <a16:creationId xmlns:a16="http://schemas.microsoft.com/office/drawing/2014/main" id="{9A38561E-7FF9-FFAA-9FBC-1D400660E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>
                <a:off x="7747172" y="3967455"/>
                <a:ext cx="485774" cy="551306"/>
              </a:xfrm>
              <a:prstGeom prst="rect">
                <a:avLst/>
              </a:prstGeom>
            </p:spPr>
          </p:pic>
          <p:pic>
            <p:nvPicPr>
              <p:cNvPr id="1024" name="Imagem 1023">
                <a:extLst>
                  <a:ext uri="{FF2B5EF4-FFF2-40B4-BE49-F238E27FC236}">
                    <a16:creationId xmlns:a16="http://schemas.microsoft.com/office/drawing/2014/main" id="{CE741F57-4180-A952-12CB-E1F0995176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>
                <a:off x="7494758" y="3974228"/>
                <a:ext cx="485774" cy="551306"/>
              </a:xfrm>
              <a:prstGeom prst="rect">
                <a:avLst/>
              </a:prstGeom>
            </p:spPr>
          </p:pic>
        </p:grpSp>
        <p:pic>
          <p:nvPicPr>
            <p:cNvPr id="1034" name="Imagem 1033">
              <a:extLst>
                <a:ext uri="{FF2B5EF4-FFF2-40B4-BE49-F238E27FC236}">
                  <a16:creationId xmlns:a16="http://schemas.microsoft.com/office/drawing/2014/main" id="{EA6D4C88-B4BE-23EB-A902-A5A581A53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2" t="18226" r="61041" b="52395"/>
            <a:stretch/>
          </p:blipFill>
          <p:spPr>
            <a:xfrm>
              <a:off x="3322509" y="2501303"/>
              <a:ext cx="755887" cy="763194"/>
            </a:xfrm>
            <a:prstGeom prst="rect">
              <a:avLst/>
            </a:prstGeom>
          </p:spPr>
        </p:pic>
        <p:sp>
          <p:nvSpPr>
            <p:cNvPr id="1038" name="Sinal de Adição 1037">
              <a:extLst>
                <a:ext uri="{FF2B5EF4-FFF2-40B4-BE49-F238E27FC236}">
                  <a16:creationId xmlns:a16="http://schemas.microsoft.com/office/drawing/2014/main" id="{8C915C0E-21B6-0562-345C-0FE455A61F1F}"/>
                </a:ext>
              </a:extLst>
            </p:cNvPr>
            <p:cNvSpPr/>
            <p:nvPr/>
          </p:nvSpPr>
          <p:spPr>
            <a:xfrm>
              <a:off x="4078396" y="4022704"/>
              <a:ext cx="369778" cy="332509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9" name="Chave Direita 1038">
              <a:extLst>
                <a:ext uri="{FF2B5EF4-FFF2-40B4-BE49-F238E27FC236}">
                  <a16:creationId xmlns:a16="http://schemas.microsoft.com/office/drawing/2014/main" id="{D3EA2E2E-D191-A9C6-FCB5-1FAB5097F247}"/>
                </a:ext>
              </a:extLst>
            </p:cNvPr>
            <p:cNvSpPr/>
            <p:nvPr/>
          </p:nvSpPr>
          <p:spPr>
            <a:xfrm>
              <a:off x="2802858" y="3515432"/>
              <a:ext cx="148004" cy="130694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0" name="Sinal de Adição 1039">
              <a:extLst>
                <a:ext uri="{FF2B5EF4-FFF2-40B4-BE49-F238E27FC236}">
                  <a16:creationId xmlns:a16="http://schemas.microsoft.com/office/drawing/2014/main" id="{284BD13B-92C1-5962-7859-074370731F24}"/>
                </a:ext>
              </a:extLst>
            </p:cNvPr>
            <p:cNvSpPr/>
            <p:nvPr/>
          </p:nvSpPr>
          <p:spPr>
            <a:xfrm>
              <a:off x="5022055" y="4022704"/>
              <a:ext cx="369778" cy="332509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1" name="Sinal de Adição 1040">
              <a:extLst>
                <a:ext uri="{FF2B5EF4-FFF2-40B4-BE49-F238E27FC236}">
                  <a16:creationId xmlns:a16="http://schemas.microsoft.com/office/drawing/2014/main" id="{F0EBEC0D-599F-0526-2180-502B14EB62C0}"/>
                </a:ext>
              </a:extLst>
            </p:cNvPr>
            <p:cNvSpPr/>
            <p:nvPr/>
          </p:nvSpPr>
          <p:spPr>
            <a:xfrm>
              <a:off x="6012711" y="4028240"/>
              <a:ext cx="369778" cy="332509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42" name="Imagem 1041">
              <a:extLst>
                <a:ext uri="{FF2B5EF4-FFF2-40B4-BE49-F238E27FC236}">
                  <a16:creationId xmlns:a16="http://schemas.microsoft.com/office/drawing/2014/main" id="{60F5FD88-A600-7767-36BC-F9157D920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45" t="4656" r="17660"/>
            <a:stretch/>
          </p:blipFill>
          <p:spPr>
            <a:xfrm>
              <a:off x="4544563" y="3878422"/>
              <a:ext cx="477492" cy="717550"/>
            </a:xfrm>
            <a:prstGeom prst="rect">
              <a:avLst/>
            </a:prstGeom>
          </p:spPr>
        </p:pic>
        <p:pic>
          <p:nvPicPr>
            <p:cNvPr id="1043" name="Imagem 1042">
              <a:extLst>
                <a:ext uri="{FF2B5EF4-FFF2-40B4-BE49-F238E27FC236}">
                  <a16:creationId xmlns:a16="http://schemas.microsoft.com/office/drawing/2014/main" id="{73F73987-9D45-A1FB-1C35-4412DD14E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14" t="1250" r="24456" b="62707"/>
            <a:stretch/>
          </p:blipFill>
          <p:spPr>
            <a:xfrm>
              <a:off x="5375890" y="3845062"/>
              <a:ext cx="477493" cy="724644"/>
            </a:xfrm>
            <a:prstGeom prst="rect">
              <a:avLst/>
            </a:prstGeom>
          </p:spPr>
        </p:pic>
        <p:pic>
          <p:nvPicPr>
            <p:cNvPr id="1044" name="Imagem 1043">
              <a:extLst>
                <a:ext uri="{FF2B5EF4-FFF2-40B4-BE49-F238E27FC236}">
                  <a16:creationId xmlns:a16="http://schemas.microsoft.com/office/drawing/2014/main" id="{FC73AE49-6300-72A2-31F2-D110A9F59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2" t="18226" r="61041" b="52395"/>
            <a:stretch/>
          </p:blipFill>
          <p:spPr>
            <a:xfrm>
              <a:off x="3306566" y="3772632"/>
              <a:ext cx="755887" cy="763194"/>
            </a:xfrm>
            <a:prstGeom prst="rect">
              <a:avLst/>
            </a:prstGeom>
          </p:spPr>
        </p:pic>
        <p:grpSp>
          <p:nvGrpSpPr>
            <p:cNvPr id="1045" name="Agrupar 1044">
              <a:extLst>
                <a:ext uri="{FF2B5EF4-FFF2-40B4-BE49-F238E27FC236}">
                  <a16:creationId xmlns:a16="http://schemas.microsoft.com/office/drawing/2014/main" id="{B0652097-AD8B-8079-4F32-29FABBDD5280}"/>
                </a:ext>
              </a:extLst>
            </p:cNvPr>
            <p:cNvGrpSpPr/>
            <p:nvPr/>
          </p:nvGrpSpPr>
          <p:grpSpPr>
            <a:xfrm>
              <a:off x="6325132" y="3653261"/>
              <a:ext cx="1119058" cy="786092"/>
              <a:chOff x="7494758" y="3967455"/>
              <a:chExt cx="1655780" cy="1061745"/>
            </a:xfrm>
          </p:grpSpPr>
          <p:pic>
            <p:nvPicPr>
              <p:cNvPr id="1046" name="Imagem 1045">
                <a:extLst>
                  <a:ext uri="{FF2B5EF4-FFF2-40B4-BE49-F238E27FC236}">
                    <a16:creationId xmlns:a16="http://schemas.microsoft.com/office/drawing/2014/main" id="{82C19FDB-3451-697C-6267-7D2C655020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89" t="37767" r="24456" b="25990"/>
              <a:stretch/>
            </p:blipFill>
            <p:spPr>
              <a:xfrm>
                <a:off x="7496175" y="4300538"/>
                <a:ext cx="1654363" cy="728662"/>
              </a:xfrm>
              <a:prstGeom prst="rect">
                <a:avLst/>
              </a:prstGeom>
            </p:spPr>
          </p:pic>
          <p:pic>
            <p:nvPicPr>
              <p:cNvPr id="1047" name="Imagem 1046">
                <a:extLst>
                  <a:ext uri="{FF2B5EF4-FFF2-40B4-BE49-F238E27FC236}">
                    <a16:creationId xmlns:a16="http://schemas.microsoft.com/office/drawing/2014/main" id="{7709C969-42F3-8E86-4720-844B4B2922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>
                <a:off x="7747172" y="3967455"/>
                <a:ext cx="485774" cy="551306"/>
              </a:xfrm>
              <a:prstGeom prst="rect">
                <a:avLst/>
              </a:prstGeom>
            </p:spPr>
          </p:pic>
          <p:pic>
            <p:nvPicPr>
              <p:cNvPr id="1048" name="Imagem 1047">
                <a:extLst>
                  <a:ext uri="{FF2B5EF4-FFF2-40B4-BE49-F238E27FC236}">
                    <a16:creationId xmlns:a16="http://schemas.microsoft.com/office/drawing/2014/main" id="{A030C843-E50E-163D-616A-74FB9629D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27" t="8135" r="42723" b="64443"/>
              <a:stretch/>
            </p:blipFill>
            <p:spPr>
              <a:xfrm>
                <a:off x="7494758" y="3974228"/>
                <a:ext cx="485774" cy="551306"/>
              </a:xfrm>
              <a:prstGeom prst="rect">
                <a:avLst/>
              </a:prstGeom>
            </p:spPr>
          </p:pic>
        </p:grpSp>
        <p:sp>
          <p:nvSpPr>
            <p:cNvPr id="1049" name="Seta: para Baixo 1048">
              <a:extLst>
                <a:ext uri="{FF2B5EF4-FFF2-40B4-BE49-F238E27FC236}">
                  <a16:creationId xmlns:a16="http://schemas.microsoft.com/office/drawing/2014/main" id="{A431296F-0560-14A7-37CB-60468D562B1B}"/>
                </a:ext>
              </a:extLst>
            </p:cNvPr>
            <p:cNvSpPr/>
            <p:nvPr/>
          </p:nvSpPr>
          <p:spPr>
            <a:xfrm>
              <a:off x="4893679" y="4758405"/>
              <a:ext cx="794922" cy="35798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66481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642B983-E6B7-C3C5-1142-532F9B3A21A6}"/>
              </a:ext>
            </a:extLst>
          </p:cNvPr>
          <p:cNvGrpSpPr/>
          <p:nvPr/>
        </p:nvGrpSpPr>
        <p:grpSpPr>
          <a:xfrm>
            <a:off x="26815" y="-58174"/>
            <a:ext cx="10750882" cy="6904297"/>
            <a:chOff x="26815" y="-58174"/>
            <a:chExt cx="10750882" cy="6904297"/>
          </a:xfrm>
        </p:grpSpPr>
        <p:grpSp>
          <p:nvGrpSpPr>
            <p:cNvPr id="1026" name="Agrupar 1025">
              <a:extLst>
                <a:ext uri="{FF2B5EF4-FFF2-40B4-BE49-F238E27FC236}">
                  <a16:creationId xmlns:a16="http://schemas.microsoft.com/office/drawing/2014/main" id="{285DFC92-2D7B-5FF1-B701-D215AE2911F3}"/>
                </a:ext>
              </a:extLst>
            </p:cNvPr>
            <p:cNvGrpSpPr/>
            <p:nvPr/>
          </p:nvGrpSpPr>
          <p:grpSpPr>
            <a:xfrm>
              <a:off x="26815" y="-58174"/>
              <a:ext cx="10750882" cy="6904297"/>
              <a:chOff x="26815" y="-58174"/>
              <a:chExt cx="10750882" cy="6904297"/>
            </a:xfrm>
          </p:grpSpPr>
          <p:sp>
            <p:nvSpPr>
              <p:cNvPr id="6" name="Seta: para Baixo 5">
                <a:extLst>
                  <a:ext uri="{FF2B5EF4-FFF2-40B4-BE49-F238E27FC236}">
                    <a16:creationId xmlns:a16="http://schemas.microsoft.com/office/drawing/2014/main" id="{1F6D7681-307D-7125-8AA2-B3D494B82747}"/>
                  </a:ext>
                </a:extLst>
              </p:cNvPr>
              <p:cNvSpPr/>
              <p:nvPr/>
            </p:nvSpPr>
            <p:spPr>
              <a:xfrm>
                <a:off x="1298402" y="5038274"/>
                <a:ext cx="200026" cy="16574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C029EC4A-827A-3839-41C5-443986AC9113}"/>
                  </a:ext>
                </a:extLst>
              </p:cNvPr>
              <p:cNvSpPr/>
              <p:nvPr/>
            </p:nvSpPr>
            <p:spPr>
              <a:xfrm>
                <a:off x="728779" y="674097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39B89A7-A08B-1E47-17EA-B6394412C3CA}"/>
                  </a:ext>
                </a:extLst>
              </p:cNvPr>
              <p:cNvSpPr/>
              <p:nvPr/>
            </p:nvSpPr>
            <p:spPr>
              <a:xfrm>
                <a:off x="728779" y="1186715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3323CF7-0203-C18B-E1B8-8BE0983BFE0C}"/>
                  </a:ext>
                </a:extLst>
              </p:cNvPr>
              <p:cNvSpPr/>
              <p:nvPr/>
            </p:nvSpPr>
            <p:spPr>
              <a:xfrm>
                <a:off x="728779" y="1699333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78A0A05-007B-D08D-ED10-D3D00175EF2C}"/>
                  </a:ext>
                </a:extLst>
              </p:cNvPr>
              <p:cNvSpPr/>
              <p:nvPr/>
            </p:nvSpPr>
            <p:spPr>
              <a:xfrm>
                <a:off x="728779" y="2193478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E9A99E68-799F-C16B-30E0-C3986E9CF2AB}"/>
                  </a:ext>
                </a:extLst>
              </p:cNvPr>
              <p:cNvSpPr/>
              <p:nvPr/>
            </p:nvSpPr>
            <p:spPr>
              <a:xfrm>
                <a:off x="728779" y="2687623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5609D4E8-F1E6-FA81-86A5-BA1F95A8D611}"/>
                  </a:ext>
                </a:extLst>
              </p:cNvPr>
              <p:cNvSpPr/>
              <p:nvPr/>
            </p:nvSpPr>
            <p:spPr>
              <a:xfrm>
                <a:off x="728779" y="3181768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Conv2D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AACAA598-CF4E-B658-E15E-B217D7CF1AD4}"/>
                  </a:ext>
                </a:extLst>
              </p:cNvPr>
              <p:cNvSpPr/>
              <p:nvPr/>
            </p:nvSpPr>
            <p:spPr>
              <a:xfrm>
                <a:off x="728779" y="3689773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 err="1"/>
                  <a:t>Dense</a:t>
                </a:r>
                <a:endParaRPr lang="pt-BR" dirty="0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EABC406B-B102-FB4F-817C-E5F32B8EB558}"/>
                  </a:ext>
                </a:extLst>
              </p:cNvPr>
              <p:cNvSpPr/>
              <p:nvPr/>
            </p:nvSpPr>
            <p:spPr>
              <a:xfrm>
                <a:off x="728779" y="4197769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 err="1"/>
                  <a:t>Dense</a:t>
                </a:r>
                <a:endParaRPr lang="pt-BR" dirty="0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2840DC0-33A1-B83E-61C1-88EECCFD0031}"/>
                  </a:ext>
                </a:extLst>
              </p:cNvPr>
              <p:cNvSpPr/>
              <p:nvPr/>
            </p:nvSpPr>
            <p:spPr>
              <a:xfrm>
                <a:off x="728779" y="4705765"/>
                <a:ext cx="1339272" cy="3325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 err="1"/>
                  <a:t>Dense</a:t>
                </a:r>
                <a:endParaRPr lang="pt-BR" dirty="0"/>
              </a:p>
            </p:txBody>
          </p: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C89C77C6-7F38-28F9-1602-F09B8B7DD745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>
                <a:off x="1398415" y="1006606"/>
                <a:ext cx="0" cy="180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58F77DB2-7798-8291-A6BA-A6FC1863313E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1398415" y="1519224"/>
                <a:ext cx="0" cy="180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B0BD958A-B837-8581-3B56-7ED7403F19B0}"/>
                  </a:ext>
                </a:extLst>
              </p:cNvPr>
              <p:cNvCxnSpPr>
                <a:cxnSpLocks/>
                <a:stCxn id="9" idx="2"/>
                <a:endCxn id="10" idx="0"/>
              </p:cNvCxnSpPr>
              <p:nvPr/>
            </p:nvCxnSpPr>
            <p:spPr>
              <a:xfrm>
                <a:off x="1398415" y="2031842"/>
                <a:ext cx="0" cy="161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7A6BA8B2-9384-73C8-E528-07EF481F359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1398415" y="2525987"/>
                <a:ext cx="0" cy="161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A25B384B-199C-47F5-30D6-94E0EDB19E20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1398415" y="3020132"/>
                <a:ext cx="0" cy="161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4EA29D5E-E3C1-CDDF-6ADD-DAFD3FE0BFB2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1398415" y="3514277"/>
                <a:ext cx="0" cy="1754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DB5520F9-E488-EB17-2AC4-A0765163E0A7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1398415" y="4022282"/>
                <a:ext cx="0" cy="175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C2C3AADE-69B7-74B4-BED2-F75B338AF70E}"/>
                  </a:ext>
                </a:extLst>
              </p:cNvPr>
              <p:cNvCxnSpPr>
                <a:cxnSpLocks/>
                <a:stCxn id="14" idx="2"/>
                <a:endCxn id="15" idx="0"/>
              </p:cNvCxnSpPr>
              <p:nvPr/>
            </p:nvCxnSpPr>
            <p:spPr>
              <a:xfrm>
                <a:off x="1398415" y="4530278"/>
                <a:ext cx="0" cy="175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D4D923E0-5624-5AEC-D223-E4F4D9B2CAA4}"/>
                  </a:ext>
                </a:extLst>
              </p:cNvPr>
              <p:cNvSpPr/>
              <p:nvPr/>
            </p:nvSpPr>
            <p:spPr>
              <a:xfrm>
                <a:off x="1298402" y="508348"/>
                <a:ext cx="200026" cy="16574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812690A-3E4D-E967-FCF5-674828E7CD83}"/>
                  </a:ext>
                </a:extLst>
              </p:cNvPr>
              <p:cNvSpPr txBox="1"/>
              <p:nvPr/>
            </p:nvSpPr>
            <p:spPr>
              <a:xfrm>
                <a:off x="728779" y="230727"/>
                <a:ext cx="1339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Entrada</a:t>
                </a: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583F178-D974-B4CC-10E2-E12C651D7276}"/>
                  </a:ext>
                </a:extLst>
              </p:cNvPr>
              <p:cNvSpPr txBox="1"/>
              <p:nvPr/>
            </p:nvSpPr>
            <p:spPr>
              <a:xfrm>
                <a:off x="728779" y="5204023"/>
                <a:ext cx="1339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Saída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2C87538-12FE-41A7-E847-AB7DCC24D8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469" b="36752"/>
              <a:stretch/>
            </p:blipFill>
            <p:spPr>
              <a:xfrm>
                <a:off x="2402405" y="899016"/>
                <a:ext cx="4351151" cy="395287"/>
              </a:xfrm>
              <a:prstGeom prst="rect">
                <a:avLst/>
              </a:prstGeom>
            </p:spPr>
          </p:pic>
          <p:sp>
            <p:nvSpPr>
              <p:cNvPr id="42" name="Chave Direita 41">
                <a:extLst>
                  <a:ext uri="{FF2B5EF4-FFF2-40B4-BE49-F238E27FC236}">
                    <a16:creationId xmlns:a16="http://schemas.microsoft.com/office/drawing/2014/main" id="{D60EBABD-FCE3-C532-1333-5365B1BCEC97}"/>
                  </a:ext>
                </a:extLst>
              </p:cNvPr>
              <p:cNvSpPr/>
              <p:nvPr/>
            </p:nvSpPr>
            <p:spPr>
              <a:xfrm>
                <a:off x="2151408" y="659506"/>
                <a:ext cx="167640" cy="88668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2EFFFF70-6281-9288-6F4C-DD7CDF8BC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009" t="18507" r="21367" b="68182"/>
              <a:stretch/>
            </p:blipFill>
            <p:spPr>
              <a:xfrm>
                <a:off x="3346080" y="1868581"/>
                <a:ext cx="2463800" cy="488157"/>
              </a:xfrm>
              <a:prstGeom prst="rect">
                <a:avLst/>
              </a:prstGeom>
            </p:spPr>
          </p:pic>
          <p:sp>
            <p:nvSpPr>
              <p:cNvPr id="44" name="Chave Direita 43">
                <a:extLst>
                  <a:ext uri="{FF2B5EF4-FFF2-40B4-BE49-F238E27FC236}">
                    <a16:creationId xmlns:a16="http://schemas.microsoft.com/office/drawing/2014/main" id="{51BAC5BD-2B9C-7708-BC7F-472A7F7DE4F4}"/>
                  </a:ext>
                </a:extLst>
              </p:cNvPr>
              <p:cNvSpPr/>
              <p:nvPr/>
            </p:nvSpPr>
            <p:spPr>
              <a:xfrm>
                <a:off x="2151408" y="1699333"/>
                <a:ext cx="167640" cy="88668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Chave Direita 51">
                <a:extLst>
                  <a:ext uri="{FF2B5EF4-FFF2-40B4-BE49-F238E27FC236}">
                    <a16:creationId xmlns:a16="http://schemas.microsoft.com/office/drawing/2014/main" id="{E1C47834-9F39-94D8-DDC7-E8F80749DB1A}"/>
                  </a:ext>
                </a:extLst>
              </p:cNvPr>
              <p:cNvSpPr/>
              <p:nvPr/>
            </p:nvSpPr>
            <p:spPr>
              <a:xfrm>
                <a:off x="2151408" y="2687623"/>
                <a:ext cx="167640" cy="88668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8" name="Imagem 57">
                <a:extLst>
                  <a:ext uri="{FF2B5EF4-FFF2-40B4-BE49-F238E27FC236}">
                    <a16:creationId xmlns:a16="http://schemas.microsoft.com/office/drawing/2014/main" id="{8790D598-F58E-EB46-CD9C-354D0A1EA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45" t="4656" r="17660"/>
              <a:stretch/>
            </p:blipFill>
            <p:spPr>
              <a:xfrm>
                <a:off x="3928681" y="2822993"/>
                <a:ext cx="477492" cy="717550"/>
              </a:xfrm>
              <a:prstGeom prst="rect">
                <a:avLst/>
              </a:prstGeom>
            </p:spPr>
          </p:pic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E9E3F6AA-41E7-665B-2036-BBBA73093B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14" t="1250" r="24456" b="62707"/>
              <a:stretch/>
            </p:blipFill>
            <p:spPr>
              <a:xfrm>
                <a:off x="4760008" y="2789633"/>
                <a:ext cx="477493" cy="724644"/>
              </a:xfrm>
              <a:prstGeom prst="rect">
                <a:avLst/>
              </a:prstGeom>
            </p:spPr>
          </p:pic>
          <p:grpSp>
            <p:nvGrpSpPr>
              <p:cNvPr id="1025" name="Agrupar 1024">
                <a:extLst>
                  <a:ext uri="{FF2B5EF4-FFF2-40B4-BE49-F238E27FC236}">
                    <a16:creationId xmlns:a16="http://schemas.microsoft.com/office/drawing/2014/main" id="{9E20F078-943C-C1D9-25AE-EF7ED6CFFB23}"/>
                  </a:ext>
                </a:extLst>
              </p:cNvPr>
              <p:cNvGrpSpPr/>
              <p:nvPr/>
            </p:nvGrpSpPr>
            <p:grpSpPr>
              <a:xfrm>
                <a:off x="5431880" y="2627086"/>
                <a:ext cx="1119058" cy="786092"/>
                <a:chOff x="7494758" y="3967455"/>
                <a:chExt cx="1655780" cy="1061745"/>
              </a:xfrm>
            </p:grpSpPr>
            <p:pic>
              <p:nvPicPr>
                <p:cNvPr id="62" name="Imagem 61">
                  <a:extLst>
                    <a:ext uri="{FF2B5EF4-FFF2-40B4-BE49-F238E27FC236}">
                      <a16:creationId xmlns:a16="http://schemas.microsoft.com/office/drawing/2014/main" id="{A1D796E8-BCBF-F385-467F-3CA836AB4B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689" t="37767" r="24456" b="25990"/>
                <a:stretch/>
              </p:blipFill>
              <p:spPr>
                <a:xfrm>
                  <a:off x="7496175" y="4300538"/>
                  <a:ext cx="1654363" cy="728662"/>
                </a:xfrm>
                <a:prstGeom prst="rect">
                  <a:avLst/>
                </a:prstGeom>
              </p:spPr>
            </p:pic>
            <p:pic>
              <p:nvPicPr>
                <p:cNvPr id="63" name="Imagem 62">
                  <a:extLst>
                    <a:ext uri="{FF2B5EF4-FFF2-40B4-BE49-F238E27FC236}">
                      <a16:creationId xmlns:a16="http://schemas.microsoft.com/office/drawing/2014/main" id="{9A38561E-7FF9-FFAA-9FBC-1D400660E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527" t="8135" r="42723" b="64443"/>
                <a:stretch/>
              </p:blipFill>
              <p:spPr>
                <a:xfrm>
                  <a:off x="7747172" y="3967455"/>
                  <a:ext cx="485774" cy="551306"/>
                </a:xfrm>
                <a:prstGeom prst="rect">
                  <a:avLst/>
                </a:prstGeom>
              </p:spPr>
            </p:pic>
            <p:pic>
              <p:nvPicPr>
                <p:cNvPr id="1024" name="Imagem 1023">
                  <a:extLst>
                    <a:ext uri="{FF2B5EF4-FFF2-40B4-BE49-F238E27FC236}">
                      <a16:creationId xmlns:a16="http://schemas.microsoft.com/office/drawing/2014/main" id="{CE741F57-4180-A952-12CB-E1F099517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527" t="8135" r="42723" b="64443"/>
                <a:stretch/>
              </p:blipFill>
              <p:spPr>
                <a:xfrm>
                  <a:off x="7494758" y="3974228"/>
                  <a:ext cx="485774" cy="551306"/>
                </a:xfrm>
                <a:prstGeom prst="rect">
                  <a:avLst/>
                </a:prstGeom>
              </p:spPr>
            </p:pic>
          </p:grpSp>
          <p:pic>
            <p:nvPicPr>
              <p:cNvPr id="1034" name="Imagem 1033">
                <a:extLst>
                  <a:ext uri="{FF2B5EF4-FFF2-40B4-BE49-F238E27FC236}">
                    <a16:creationId xmlns:a16="http://schemas.microsoft.com/office/drawing/2014/main" id="{EA6D4C88-B4BE-23EB-A902-A5A581A53F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22" t="18226" r="61041" b="52395"/>
              <a:stretch/>
            </p:blipFill>
            <p:spPr>
              <a:xfrm>
                <a:off x="2690684" y="2717203"/>
                <a:ext cx="755887" cy="763194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729E7FE2-024F-B354-9281-B9B78DB367A3}"/>
                  </a:ext>
                </a:extLst>
              </p:cNvPr>
              <p:cNvGrpSpPr/>
              <p:nvPr/>
            </p:nvGrpSpPr>
            <p:grpSpPr>
              <a:xfrm>
                <a:off x="8087082" y="230726"/>
                <a:ext cx="1339272" cy="5281073"/>
                <a:chOff x="7614007" y="14826"/>
                <a:chExt cx="1339272" cy="5281073"/>
              </a:xfrm>
            </p:grpSpPr>
            <p:sp>
              <p:nvSpPr>
                <p:cNvPr id="2" name="Seta: para Baixo 1">
                  <a:extLst>
                    <a:ext uri="{FF2B5EF4-FFF2-40B4-BE49-F238E27FC236}">
                      <a16:creationId xmlns:a16="http://schemas.microsoft.com/office/drawing/2014/main" id="{94DC5802-40FA-AF3C-9B1A-FCA83EB3C0AA}"/>
                    </a:ext>
                  </a:extLst>
                </p:cNvPr>
                <p:cNvSpPr/>
                <p:nvPr/>
              </p:nvSpPr>
              <p:spPr>
                <a:xfrm>
                  <a:off x="8183630" y="4822373"/>
                  <a:ext cx="200026" cy="165749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" name="Retângulo 2">
                  <a:extLst>
                    <a:ext uri="{FF2B5EF4-FFF2-40B4-BE49-F238E27FC236}">
                      <a16:creationId xmlns:a16="http://schemas.microsoft.com/office/drawing/2014/main" id="{DA566561-9EF9-B7B1-295C-385A5CCDD571}"/>
                    </a:ext>
                  </a:extLst>
                </p:cNvPr>
                <p:cNvSpPr/>
                <p:nvPr/>
              </p:nvSpPr>
              <p:spPr>
                <a:xfrm>
                  <a:off x="7614007" y="458196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B71A0791-04B5-A730-FC12-35819799B03A}"/>
                    </a:ext>
                  </a:extLst>
                </p:cNvPr>
                <p:cNvSpPr/>
                <p:nvPr/>
              </p:nvSpPr>
              <p:spPr>
                <a:xfrm>
                  <a:off x="7614007" y="970814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5" name="Retângulo 4">
                  <a:extLst>
                    <a:ext uri="{FF2B5EF4-FFF2-40B4-BE49-F238E27FC236}">
                      <a16:creationId xmlns:a16="http://schemas.microsoft.com/office/drawing/2014/main" id="{F1C8AD7E-FD85-F204-F428-E3A6C1BC18EF}"/>
                    </a:ext>
                  </a:extLst>
                </p:cNvPr>
                <p:cNvSpPr/>
                <p:nvPr/>
              </p:nvSpPr>
              <p:spPr>
                <a:xfrm>
                  <a:off x="7614007" y="1483432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E0803717-18FC-BC9F-6B84-52B73E585393}"/>
                    </a:ext>
                  </a:extLst>
                </p:cNvPr>
                <p:cNvSpPr/>
                <p:nvPr/>
              </p:nvSpPr>
              <p:spPr>
                <a:xfrm>
                  <a:off x="7614007" y="1977577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28" name="Retângulo 27">
                  <a:extLst>
                    <a:ext uri="{FF2B5EF4-FFF2-40B4-BE49-F238E27FC236}">
                      <a16:creationId xmlns:a16="http://schemas.microsoft.com/office/drawing/2014/main" id="{5A81132C-A152-E7D9-4D47-37E87DD7AEAF}"/>
                    </a:ext>
                  </a:extLst>
                </p:cNvPr>
                <p:cNvSpPr/>
                <p:nvPr/>
              </p:nvSpPr>
              <p:spPr>
                <a:xfrm>
                  <a:off x="7614007" y="2471722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014FF861-F24E-CCB2-10D5-7996F813E004}"/>
                    </a:ext>
                  </a:extLst>
                </p:cNvPr>
                <p:cNvSpPr/>
                <p:nvPr/>
              </p:nvSpPr>
              <p:spPr>
                <a:xfrm>
                  <a:off x="7614007" y="2965867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Conv2D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D749A5D5-B0F0-DE42-06F7-CF39FB934544}"/>
                    </a:ext>
                  </a:extLst>
                </p:cNvPr>
                <p:cNvSpPr/>
                <p:nvPr/>
              </p:nvSpPr>
              <p:spPr>
                <a:xfrm>
                  <a:off x="7614007" y="3473872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 err="1"/>
                    <a:t>Dense</a:t>
                  </a:r>
                  <a:endParaRPr lang="pt-BR" dirty="0"/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B38571A8-6F87-C538-0EEB-F407D46CCE2F}"/>
                    </a:ext>
                  </a:extLst>
                </p:cNvPr>
                <p:cNvSpPr/>
                <p:nvPr/>
              </p:nvSpPr>
              <p:spPr>
                <a:xfrm>
                  <a:off x="7614007" y="3981868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 err="1"/>
                    <a:t>Dense</a:t>
                  </a:r>
                  <a:endParaRPr lang="pt-BR" dirty="0"/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D88D5B1D-DD19-2867-7D61-98C5A9D1391A}"/>
                    </a:ext>
                  </a:extLst>
                </p:cNvPr>
                <p:cNvSpPr/>
                <p:nvPr/>
              </p:nvSpPr>
              <p:spPr>
                <a:xfrm>
                  <a:off x="7614007" y="4489864"/>
                  <a:ext cx="1339272" cy="3325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 err="1"/>
                    <a:t>Dense</a:t>
                  </a:r>
                  <a:endParaRPr lang="pt-BR" dirty="0"/>
                </a:p>
              </p:txBody>
            </p:sp>
            <p:cxnSp>
              <p:nvCxnSpPr>
                <p:cNvPr id="33" name="Conector de Seta Reta 32">
                  <a:extLst>
                    <a:ext uri="{FF2B5EF4-FFF2-40B4-BE49-F238E27FC236}">
                      <a16:creationId xmlns:a16="http://schemas.microsoft.com/office/drawing/2014/main" id="{A0FCFAF3-44E0-6055-0633-020920419BD9}"/>
                    </a:ext>
                  </a:extLst>
                </p:cNvPr>
                <p:cNvCxnSpPr>
                  <a:cxnSpLocks/>
                  <a:stCxn id="3" idx="2"/>
                  <a:endCxn id="4" idx="0"/>
                </p:cNvCxnSpPr>
                <p:nvPr/>
              </p:nvCxnSpPr>
              <p:spPr>
                <a:xfrm>
                  <a:off x="8283643" y="790705"/>
                  <a:ext cx="0" cy="180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de Seta Reta 33">
                  <a:extLst>
                    <a:ext uri="{FF2B5EF4-FFF2-40B4-BE49-F238E27FC236}">
                      <a16:creationId xmlns:a16="http://schemas.microsoft.com/office/drawing/2014/main" id="{10C18831-E5D7-3D61-B0B8-2F3E7B27F030}"/>
                    </a:ext>
                  </a:extLst>
                </p:cNvPr>
                <p:cNvCxnSpPr>
                  <a:cxnSpLocks/>
                  <a:stCxn id="4" idx="2"/>
                  <a:endCxn id="5" idx="0"/>
                </p:cNvCxnSpPr>
                <p:nvPr/>
              </p:nvCxnSpPr>
              <p:spPr>
                <a:xfrm>
                  <a:off x="8283643" y="1303323"/>
                  <a:ext cx="0" cy="180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de Seta Reta 34">
                  <a:extLst>
                    <a:ext uri="{FF2B5EF4-FFF2-40B4-BE49-F238E27FC236}">
                      <a16:creationId xmlns:a16="http://schemas.microsoft.com/office/drawing/2014/main" id="{B883B7AF-7699-144C-34D7-BEC53CEA7FC6}"/>
                    </a:ext>
                  </a:extLst>
                </p:cNvPr>
                <p:cNvCxnSpPr>
                  <a:cxnSpLocks/>
                  <a:stCxn id="5" idx="2"/>
                  <a:endCxn id="27" idx="0"/>
                </p:cNvCxnSpPr>
                <p:nvPr/>
              </p:nvCxnSpPr>
              <p:spPr>
                <a:xfrm>
                  <a:off x="8283643" y="1815941"/>
                  <a:ext cx="0" cy="1616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A3ADA32A-C3C1-7FBC-5DEF-6712CF18538E}"/>
                    </a:ext>
                  </a:extLst>
                </p:cNvPr>
                <p:cNvCxnSpPr>
                  <a:cxnSpLocks/>
                  <a:stCxn id="27" idx="2"/>
                  <a:endCxn id="28" idx="0"/>
                </p:cNvCxnSpPr>
                <p:nvPr/>
              </p:nvCxnSpPr>
              <p:spPr>
                <a:xfrm>
                  <a:off x="8283643" y="2310086"/>
                  <a:ext cx="0" cy="1616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>
                  <a:extLst>
                    <a:ext uri="{FF2B5EF4-FFF2-40B4-BE49-F238E27FC236}">
                      <a16:creationId xmlns:a16="http://schemas.microsoft.com/office/drawing/2014/main" id="{95B8D73B-BDDF-692E-E391-00808E9484C1}"/>
                    </a:ext>
                  </a:extLst>
                </p:cNvPr>
                <p:cNvCxnSpPr>
                  <a:cxnSpLocks/>
                  <a:stCxn id="28" idx="2"/>
                  <a:endCxn id="29" idx="0"/>
                </p:cNvCxnSpPr>
                <p:nvPr/>
              </p:nvCxnSpPr>
              <p:spPr>
                <a:xfrm>
                  <a:off x="8283643" y="2804231"/>
                  <a:ext cx="0" cy="1616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>
                  <a:extLst>
                    <a:ext uri="{FF2B5EF4-FFF2-40B4-BE49-F238E27FC236}">
                      <a16:creationId xmlns:a16="http://schemas.microsoft.com/office/drawing/2014/main" id="{BCADB39B-4274-C2B4-5C99-F96D2DB3F3BD}"/>
                    </a:ext>
                  </a:extLst>
                </p:cNvPr>
                <p:cNvCxnSpPr>
                  <a:cxnSpLocks/>
                  <a:stCxn id="29" idx="2"/>
                  <a:endCxn id="30" idx="0"/>
                </p:cNvCxnSpPr>
                <p:nvPr/>
              </p:nvCxnSpPr>
              <p:spPr>
                <a:xfrm>
                  <a:off x="8283643" y="3298376"/>
                  <a:ext cx="0" cy="1754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de Seta Reta 38">
                  <a:extLst>
                    <a:ext uri="{FF2B5EF4-FFF2-40B4-BE49-F238E27FC236}">
                      <a16:creationId xmlns:a16="http://schemas.microsoft.com/office/drawing/2014/main" id="{047F0A1E-0DCE-457A-C847-643F1C4E1989}"/>
                    </a:ext>
                  </a:extLst>
                </p:cNvPr>
                <p:cNvCxnSpPr>
                  <a:cxnSpLocks/>
                  <a:stCxn id="30" idx="2"/>
                  <a:endCxn id="31" idx="0"/>
                </p:cNvCxnSpPr>
                <p:nvPr/>
              </p:nvCxnSpPr>
              <p:spPr>
                <a:xfrm>
                  <a:off x="8283643" y="3806381"/>
                  <a:ext cx="0" cy="1754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de Seta Reta 39">
                  <a:extLst>
                    <a:ext uri="{FF2B5EF4-FFF2-40B4-BE49-F238E27FC236}">
                      <a16:creationId xmlns:a16="http://schemas.microsoft.com/office/drawing/2014/main" id="{AFAAC785-EF29-C9CF-C394-7F7A7A13ECFE}"/>
                    </a:ext>
                  </a:extLst>
                </p:cNvPr>
                <p:cNvCxnSpPr>
                  <a:cxnSpLocks/>
                  <a:stCxn id="31" idx="2"/>
                  <a:endCxn id="32" idx="0"/>
                </p:cNvCxnSpPr>
                <p:nvPr/>
              </p:nvCxnSpPr>
              <p:spPr>
                <a:xfrm>
                  <a:off x="8283643" y="4314377"/>
                  <a:ext cx="0" cy="1754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Seta: para Baixo 44">
                  <a:extLst>
                    <a:ext uri="{FF2B5EF4-FFF2-40B4-BE49-F238E27FC236}">
                      <a16:creationId xmlns:a16="http://schemas.microsoft.com/office/drawing/2014/main" id="{212232F9-E4B7-DF03-4D86-0DDA70B0C93F}"/>
                    </a:ext>
                  </a:extLst>
                </p:cNvPr>
                <p:cNvSpPr/>
                <p:nvPr/>
              </p:nvSpPr>
              <p:spPr>
                <a:xfrm>
                  <a:off x="8183630" y="292447"/>
                  <a:ext cx="200026" cy="165749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BDA5595B-E2FB-E052-7EFC-02FBCFC8AF45}"/>
                    </a:ext>
                  </a:extLst>
                </p:cNvPr>
                <p:cNvSpPr txBox="1"/>
                <p:nvPr/>
              </p:nvSpPr>
              <p:spPr>
                <a:xfrm>
                  <a:off x="7614007" y="14826"/>
                  <a:ext cx="1339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dirty="0"/>
                    <a:t>Entrada</a:t>
                  </a:r>
                </a:p>
              </p:txBody>
            </p:sp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CF505342-07C7-B3DB-1C7B-5695E84AFD7A}"/>
                    </a:ext>
                  </a:extLst>
                </p:cNvPr>
                <p:cNvSpPr txBox="1"/>
                <p:nvPr/>
              </p:nvSpPr>
              <p:spPr>
                <a:xfrm>
                  <a:off x="7614007" y="4988122"/>
                  <a:ext cx="13392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dirty="0"/>
                    <a:t>Saída</a:t>
                  </a:r>
                </a:p>
              </p:txBody>
            </p:sp>
          </p:grpSp>
          <p:pic>
            <p:nvPicPr>
              <p:cNvPr id="3074" name="Picture 2" descr="How to Draw a Tiger | Envato Tuts+">
                <a:extLst>
                  <a:ext uri="{FF2B5EF4-FFF2-40B4-BE49-F238E27FC236}">
                    <a16:creationId xmlns:a16="http://schemas.microsoft.com/office/drawing/2014/main" id="{7CF47C5F-C4CA-97D4-90FC-8C8439E68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01" t="9119" r="16270" b="6974"/>
              <a:stretch/>
            </p:blipFill>
            <p:spPr bwMode="auto">
              <a:xfrm>
                <a:off x="8016150" y="5590468"/>
                <a:ext cx="1681162" cy="1255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7C14DB2-8E9D-2894-18AE-62C63368C633}"/>
                  </a:ext>
                </a:extLst>
              </p:cNvPr>
              <p:cNvSpPr txBox="1"/>
              <p:nvPr/>
            </p:nvSpPr>
            <p:spPr>
              <a:xfrm>
                <a:off x="6693619" y="2310483"/>
                <a:ext cx="1339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Cópia dos pesos (</a:t>
                </a:r>
                <a:r>
                  <a:rPr lang="pt-BR" sz="1200" dirty="0" err="1"/>
                  <a:t>i.e</a:t>
                </a:r>
                <a:r>
                  <a:rPr lang="pt-BR" sz="1200" dirty="0"/>
                  <a:t>, transferência do aprendizado)</a:t>
                </a:r>
              </a:p>
            </p:txBody>
          </p:sp>
          <p:sp>
            <p:nvSpPr>
              <p:cNvPr id="50" name="Seta: para a Direita 49">
                <a:extLst>
                  <a:ext uri="{FF2B5EF4-FFF2-40B4-BE49-F238E27FC236}">
                    <a16:creationId xmlns:a16="http://schemas.microsoft.com/office/drawing/2014/main" id="{3713AE8B-B50B-4F8D-8A2B-30D6E78790B3}"/>
                  </a:ext>
                </a:extLst>
              </p:cNvPr>
              <p:cNvSpPr/>
              <p:nvPr/>
            </p:nvSpPr>
            <p:spPr>
              <a:xfrm>
                <a:off x="6855248" y="1897156"/>
                <a:ext cx="929019" cy="41332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EAFFF8C2-DF46-75B8-6823-778E324F1C43}"/>
                  </a:ext>
                </a:extLst>
              </p:cNvPr>
              <p:cNvSpPr/>
              <p:nvPr/>
            </p:nvSpPr>
            <p:spPr>
              <a:xfrm>
                <a:off x="8009634" y="563550"/>
                <a:ext cx="1470025" cy="29948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53" name="Picture 4" descr="Open and closed padlock vector 9652847 Vector Art at Vecteezy">
                <a:extLst>
                  <a:ext uri="{FF2B5EF4-FFF2-40B4-BE49-F238E27FC236}">
                    <a16:creationId xmlns:a16="http://schemas.microsoft.com/office/drawing/2014/main" id="{8B870143-5E6B-F461-1194-3B1EB51D0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24" t="22509" r="54037" b="21178"/>
              <a:stretch/>
            </p:blipFill>
            <p:spPr bwMode="auto">
              <a:xfrm>
                <a:off x="9752557" y="1448296"/>
                <a:ext cx="541483" cy="783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57E070AF-EC79-0C5D-D750-0878E3542B9A}"/>
                  </a:ext>
                </a:extLst>
              </p:cNvPr>
              <p:cNvSpPr txBox="1"/>
              <p:nvPr/>
            </p:nvSpPr>
            <p:spPr>
              <a:xfrm>
                <a:off x="9559027" y="2306450"/>
                <a:ext cx="9716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Pesos congelados</a:t>
                </a:r>
              </a:p>
            </p:txBody>
          </p:sp>
          <p:pic>
            <p:nvPicPr>
              <p:cNvPr id="55" name="Picture 4" descr="Open and closed padlock vector 9652847 Vector Art at Vecteezy">
                <a:extLst>
                  <a:ext uri="{FF2B5EF4-FFF2-40B4-BE49-F238E27FC236}">
                    <a16:creationId xmlns:a16="http://schemas.microsoft.com/office/drawing/2014/main" id="{BBFE67AE-4202-613D-ACD5-DFABFB90F4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553" t="22509" r="13350" b="21178"/>
              <a:stretch/>
            </p:blipFill>
            <p:spPr bwMode="auto">
              <a:xfrm>
                <a:off x="9785127" y="3689772"/>
                <a:ext cx="552451" cy="783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92657F67-93E8-812B-A7AC-554A54607E1B}"/>
                  </a:ext>
                </a:extLst>
              </p:cNvPr>
              <p:cNvSpPr txBox="1"/>
              <p:nvPr/>
            </p:nvSpPr>
            <p:spPr>
              <a:xfrm>
                <a:off x="9438425" y="4445571"/>
                <a:ext cx="13392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Ajuste dos pesos</a:t>
                </a:r>
              </a:p>
              <a:p>
                <a:pPr algn="ctr"/>
                <a:r>
                  <a:rPr lang="pt-BR" sz="1200" dirty="0"/>
                  <a:t>(aprende a combinar as características)</a:t>
                </a:r>
              </a:p>
            </p:txBody>
          </p:sp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DD89BECE-1BEE-458B-4801-955952D90304}"/>
                  </a:ext>
                </a:extLst>
              </p:cNvPr>
              <p:cNvSpPr/>
              <p:nvPr/>
            </p:nvSpPr>
            <p:spPr>
              <a:xfrm>
                <a:off x="8009634" y="3583490"/>
                <a:ext cx="1470025" cy="15125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E7CF314-18B1-A7C3-2015-F5500BD51DAD}"/>
                  </a:ext>
                </a:extLst>
              </p:cNvPr>
              <p:cNvSpPr txBox="1"/>
              <p:nvPr/>
            </p:nvSpPr>
            <p:spPr>
              <a:xfrm>
                <a:off x="26815" y="-46679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Rede neural pré-treinada</a:t>
                </a:r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8CFB16F3-05AA-C0DB-BDC9-DFB017C8BC9D}"/>
                  </a:ext>
                </a:extLst>
              </p:cNvPr>
              <p:cNvSpPr txBox="1"/>
              <p:nvPr/>
            </p:nvSpPr>
            <p:spPr>
              <a:xfrm>
                <a:off x="7284303" y="-58174"/>
                <a:ext cx="3029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Rede neural para nova tarefa</a:t>
                </a:r>
              </a:p>
            </p:txBody>
          </p:sp>
        </p:grpSp>
        <p:cxnSp>
          <p:nvCxnSpPr>
            <p:cNvPr id="1028" name="Conector reto 1027">
              <a:extLst>
                <a:ext uri="{FF2B5EF4-FFF2-40B4-BE49-F238E27FC236}">
                  <a16:creationId xmlns:a16="http://schemas.microsoft.com/office/drawing/2014/main" id="{256CC61E-489A-4709-387C-750A9AF32B8B}"/>
                </a:ext>
              </a:extLst>
            </p:cNvPr>
            <p:cNvCxnSpPr/>
            <p:nvPr/>
          </p:nvCxnSpPr>
          <p:spPr>
            <a:xfrm>
              <a:off x="457200" y="3540543"/>
              <a:ext cx="1778028" cy="17360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B579341D-C323-3E78-6C2D-A43C54ACD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" y="3642145"/>
              <a:ext cx="1778028" cy="157941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85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1"/>
              <a:ext cx="1470025" cy="299489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4282720"/>
              <a:ext cx="1470025" cy="15125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03716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1677-0DA6-0EA4-AABC-F9A0125F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aos dados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8AC6E-9849-E110-636E-7C2D924C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618" y="1825624"/>
            <a:ext cx="6827873" cy="5032375"/>
          </a:xfrm>
        </p:spPr>
        <p:txBody>
          <a:bodyPr>
            <a:normAutofit/>
          </a:bodyPr>
          <a:lstStyle/>
          <a:p>
            <a:r>
              <a:rPr lang="pt-BR" dirty="0"/>
              <a:t>A alta variância</a:t>
            </a:r>
            <a:r>
              <a:rPr lang="pt-BR" b="0" i="0" dirty="0">
                <a:effectLst/>
              </a:rPr>
              <a:t> significa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</a:t>
            </a:r>
            <a:r>
              <a:rPr lang="pt-BR" b="0" i="0" dirty="0">
                <a:effectLst/>
              </a:rPr>
              <a:t> é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muito sensível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às variações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</a:t>
            </a:r>
            <a:r>
              <a:rPr lang="pt-BR" b="1" i="1" dirty="0">
                <a:solidFill>
                  <a:srgbClr val="7030A0"/>
                </a:solidFill>
              </a:rPr>
              <a:t>modelo será diferente para cada conjunto de treinamento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Nesse caso, o modelo se </a:t>
            </a:r>
            <a:r>
              <a:rPr lang="pt-BR" b="1" i="1" dirty="0">
                <a:solidFill>
                  <a:srgbClr val="00B050"/>
                </a:solidFill>
              </a:rPr>
              <a:t>distancia do padrão geral</a:t>
            </a:r>
            <a:r>
              <a:rPr lang="pt-BR" dirty="0"/>
              <a:t> por trás dos dados.</a:t>
            </a:r>
          </a:p>
          <a:p>
            <a:r>
              <a:rPr lang="pt-BR" dirty="0"/>
              <a:t>No exemplo ao lado ele irá se </a:t>
            </a:r>
            <a:r>
              <a:rPr lang="pt-BR" b="1" i="1" dirty="0">
                <a:solidFill>
                  <a:srgbClr val="00B050"/>
                </a:solidFill>
              </a:rPr>
              <a:t>ajustar tão bem aos dados que vai aprender até o ruído presente nas amostras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Cada conjunto de treinamento </a:t>
            </a:r>
            <a:r>
              <a:rPr lang="pt-BR" b="1" i="1" dirty="0">
                <a:solidFill>
                  <a:srgbClr val="00B050"/>
                </a:solidFill>
              </a:rPr>
              <a:t>corrompido com amostras ruidosas diferentes resultará em um modelo diferente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A6DD7-9C22-986C-BD49-8D6BFDCF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9" y="2358415"/>
            <a:ext cx="4742523" cy="35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775E780-6DBE-78F6-20AF-B1BEF0147285}"/>
              </a:ext>
            </a:extLst>
          </p:cNvPr>
          <p:cNvGrpSpPr/>
          <p:nvPr/>
        </p:nvGrpSpPr>
        <p:grpSpPr>
          <a:xfrm>
            <a:off x="789279" y="588358"/>
            <a:ext cx="5889736" cy="5625563"/>
            <a:chOff x="789279" y="588358"/>
            <a:chExt cx="5889736" cy="5625563"/>
          </a:xfrm>
        </p:grpSpPr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83F61D44-C2E7-172B-756F-F623D07F2358}"/>
                </a:ext>
              </a:extLst>
            </p:cNvPr>
            <p:cNvSpPr/>
            <p:nvPr/>
          </p:nvSpPr>
          <p:spPr>
            <a:xfrm>
              <a:off x="4928750" y="5738086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F4BBA20-FDCE-A285-D6AF-122CD56243CA}"/>
                </a:ext>
              </a:extLst>
            </p:cNvPr>
            <p:cNvSpPr/>
            <p:nvPr/>
          </p:nvSpPr>
          <p:spPr>
            <a:xfrm>
              <a:off x="4359127" y="137390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A5667B-3EF1-57FA-B6A5-5A884413EF06}"/>
                </a:ext>
              </a:extLst>
            </p:cNvPr>
            <p:cNvSpPr/>
            <p:nvPr/>
          </p:nvSpPr>
          <p:spPr>
            <a:xfrm>
              <a:off x="4359127" y="188652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693378F-E1EE-7220-2E6F-08923B6265E8}"/>
                </a:ext>
              </a:extLst>
            </p:cNvPr>
            <p:cNvSpPr/>
            <p:nvPr/>
          </p:nvSpPr>
          <p:spPr>
            <a:xfrm>
              <a:off x="4359127" y="239914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BF1D4E3-BB11-26BA-6BA2-48CF0CE675B3}"/>
                </a:ext>
              </a:extLst>
            </p:cNvPr>
            <p:cNvSpPr/>
            <p:nvPr/>
          </p:nvSpPr>
          <p:spPr>
            <a:xfrm>
              <a:off x="4359127" y="28932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452BFC-A4D0-4A81-67EF-51C195876831}"/>
                </a:ext>
              </a:extLst>
            </p:cNvPr>
            <p:cNvSpPr/>
            <p:nvPr/>
          </p:nvSpPr>
          <p:spPr>
            <a:xfrm>
              <a:off x="4359127" y="338743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99A7AED-B38A-6DDE-0B30-D5C44B5322C1}"/>
                </a:ext>
              </a:extLst>
            </p:cNvPr>
            <p:cNvSpPr/>
            <p:nvPr/>
          </p:nvSpPr>
          <p:spPr>
            <a:xfrm>
              <a:off x="4359127" y="388158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B68E9C5-78FF-D7C2-DDB8-6764EFA6EBD4}"/>
                </a:ext>
              </a:extLst>
            </p:cNvPr>
            <p:cNvSpPr/>
            <p:nvPr/>
          </p:nvSpPr>
          <p:spPr>
            <a:xfrm>
              <a:off x="4359127" y="4389585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320F408-787C-9CC3-FBFE-E3F11077F061}"/>
                </a:ext>
              </a:extLst>
            </p:cNvPr>
            <p:cNvSpPr/>
            <p:nvPr/>
          </p:nvSpPr>
          <p:spPr>
            <a:xfrm>
              <a:off x="4359127" y="4897581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61824F-7010-AA2B-A449-DEF35E091444}"/>
                </a:ext>
              </a:extLst>
            </p:cNvPr>
            <p:cNvSpPr/>
            <p:nvPr/>
          </p:nvSpPr>
          <p:spPr>
            <a:xfrm>
              <a:off x="4359127" y="5405577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7481ABB-B77F-A1DB-9E72-D8B2FF6A57DB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5028763" y="1706418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C98EC12-A8C8-2F39-C21A-D6DDF0E0927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028763" y="2219036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29567E9-2121-1679-B163-1BFF4F0761D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028763" y="273165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A21C8D0-9621-C4EA-F17B-FF3263695DE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028763" y="3225799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720E2E9-A16E-0716-5933-81547E972BA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28763" y="3719944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030CBBB8-B30F-C2E3-A1EF-652AE0309718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028763" y="4214089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C36D3441-047C-9311-5399-596C270AEDC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028763" y="4722094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1C3F53D-24D0-B51B-48E1-3C11F6507BF9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028763" y="5230090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89F9AE03-BBD8-FD8B-C41A-F6DDD2482786}"/>
                </a:ext>
              </a:extLst>
            </p:cNvPr>
            <p:cNvSpPr/>
            <p:nvPr/>
          </p:nvSpPr>
          <p:spPr>
            <a:xfrm>
              <a:off x="4928750" y="1208160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7B0358C-41A3-EBCC-E424-567B3251FC51}"/>
                </a:ext>
              </a:extLst>
            </p:cNvPr>
            <p:cNvSpPr txBox="1"/>
            <p:nvPr/>
          </p:nvSpPr>
          <p:spPr>
            <a:xfrm>
              <a:off x="4359127" y="930539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90BCF6-7D8C-EE0B-6A28-7425C6916F4C}"/>
                </a:ext>
              </a:extLst>
            </p:cNvPr>
            <p:cNvSpPr txBox="1"/>
            <p:nvPr/>
          </p:nvSpPr>
          <p:spPr>
            <a:xfrm>
              <a:off x="4359127" y="5903835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63D7D293-426F-F988-EF85-B8D4F907F930}"/>
                </a:ext>
              </a:extLst>
            </p:cNvPr>
            <p:cNvSpPr/>
            <p:nvPr/>
          </p:nvSpPr>
          <p:spPr>
            <a:xfrm>
              <a:off x="1960853" y="5740395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32A7399-0970-3E36-0FC5-7A81B7DC13C5}"/>
                </a:ext>
              </a:extLst>
            </p:cNvPr>
            <p:cNvSpPr/>
            <p:nvPr/>
          </p:nvSpPr>
          <p:spPr>
            <a:xfrm>
              <a:off x="1391230" y="1376218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7B18C975-0B0A-CFB8-53AA-C557066844FE}"/>
                </a:ext>
              </a:extLst>
            </p:cNvPr>
            <p:cNvSpPr/>
            <p:nvPr/>
          </p:nvSpPr>
          <p:spPr>
            <a:xfrm>
              <a:off x="1391230" y="188883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F514ED41-A159-4741-7A3B-B8E0109BD909}"/>
                </a:ext>
              </a:extLst>
            </p:cNvPr>
            <p:cNvSpPr/>
            <p:nvPr/>
          </p:nvSpPr>
          <p:spPr>
            <a:xfrm>
              <a:off x="1391230" y="240145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CDFAF7CC-B659-3701-C40F-E3FD41B26F38}"/>
                </a:ext>
              </a:extLst>
            </p:cNvPr>
            <p:cNvSpPr/>
            <p:nvPr/>
          </p:nvSpPr>
          <p:spPr>
            <a:xfrm>
              <a:off x="1391230" y="289559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8FB541C8-15FE-E42E-B76E-60A0B3629D03}"/>
                </a:ext>
              </a:extLst>
            </p:cNvPr>
            <p:cNvSpPr/>
            <p:nvPr/>
          </p:nvSpPr>
          <p:spPr>
            <a:xfrm>
              <a:off x="1391230" y="338974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014D1BA9-671B-BF10-9810-1C67CEAFAA29}"/>
                </a:ext>
              </a:extLst>
            </p:cNvPr>
            <p:cNvSpPr/>
            <p:nvPr/>
          </p:nvSpPr>
          <p:spPr>
            <a:xfrm>
              <a:off x="1391230" y="3883889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Conv2D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408C8A79-09A3-E9F5-91DB-F169E24FE090}"/>
                </a:ext>
              </a:extLst>
            </p:cNvPr>
            <p:cNvSpPr/>
            <p:nvPr/>
          </p:nvSpPr>
          <p:spPr>
            <a:xfrm>
              <a:off x="1391230" y="4391894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091A0ADC-5ABA-0279-CD84-CDB7C1B0B5C2}"/>
                </a:ext>
              </a:extLst>
            </p:cNvPr>
            <p:cNvSpPr/>
            <p:nvPr/>
          </p:nvSpPr>
          <p:spPr>
            <a:xfrm>
              <a:off x="1391230" y="4899890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DA40689-F4DB-B8D2-4DD6-E25A7FCA9D5F}"/>
                </a:ext>
              </a:extLst>
            </p:cNvPr>
            <p:cNvSpPr/>
            <p:nvPr/>
          </p:nvSpPr>
          <p:spPr>
            <a:xfrm>
              <a:off x="1391230" y="5407886"/>
              <a:ext cx="1339272" cy="332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Dense</a:t>
              </a:r>
              <a:endParaRPr lang="pt-BR" dirty="0"/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D19B9FB1-3622-C0AD-4849-B6E472B31E39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2060866" y="1708727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0078A81D-C424-F267-8A72-11C5E85F7024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>
              <a:off x="2060866" y="2221345"/>
              <a:ext cx="0" cy="18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17F36F0A-A0E5-7E4E-EC7B-EE2BF0C6D1D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>
              <a:off x="2060866" y="273396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233D915D-80F7-D272-16AF-2AAD99B4C834}"/>
                </a:ext>
              </a:extLst>
            </p:cNvPr>
            <p:cNvCxnSpPr>
              <a:stCxn id="82" idx="2"/>
              <a:endCxn id="83" idx="0"/>
            </p:cNvCxnSpPr>
            <p:nvPr/>
          </p:nvCxnSpPr>
          <p:spPr>
            <a:xfrm>
              <a:off x="2060866" y="3228108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3992D1C-6AE7-2FF3-DCBC-CC3C83F977FF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>
              <a:off x="2060866" y="3722253"/>
              <a:ext cx="0" cy="16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5430FAD8-804A-9F9F-A823-5E1F5892DA2A}"/>
                </a:ext>
              </a:extLst>
            </p:cNvPr>
            <p:cNvCxnSpPr>
              <a:stCxn id="84" idx="2"/>
              <a:endCxn id="85" idx="0"/>
            </p:cNvCxnSpPr>
            <p:nvPr/>
          </p:nvCxnSpPr>
          <p:spPr>
            <a:xfrm>
              <a:off x="2060866" y="4216398"/>
              <a:ext cx="0" cy="17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12F522B-D7EA-35A0-6803-398BF5DC4F6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060866" y="4724403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FE8AC50-0F82-0DFC-4774-988710FA4F45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>
              <a:off x="2060866" y="5232399"/>
              <a:ext cx="0" cy="17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eta: para Baixo 95">
              <a:extLst>
                <a:ext uri="{FF2B5EF4-FFF2-40B4-BE49-F238E27FC236}">
                  <a16:creationId xmlns:a16="http://schemas.microsoft.com/office/drawing/2014/main" id="{AF194720-DC82-733E-F5BF-A08D1F44C0E3}"/>
                </a:ext>
              </a:extLst>
            </p:cNvPr>
            <p:cNvSpPr/>
            <p:nvPr/>
          </p:nvSpPr>
          <p:spPr>
            <a:xfrm>
              <a:off x="1960853" y="1210469"/>
              <a:ext cx="200026" cy="16574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E77B5766-8447-171B-A175-11ACABC8061A}"/>
                </a:ext>
              </a:extLst>
            </p:cNvPr>
            <p:cNvSpPr txBox="1"/>
            <p:nvPr/>
          </p:nvSpPr>
          <p:spPr>
            <a:xfrm>
              <a:off x="1391230" y="932848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Entrada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6289E6C-AC61-3D9E-6C27-23959BD696B6}"/>
                </a:ext>
              </a:extLst>
            </p:cNvPr>
            <p:cNvSpPr txBox="1"/>
            <p:nvPr/>
          </p:nvSpPr>
          <p:spPr>
            <a:xfrm>
              <a:off x="1391230" y="5906144"/>
              <a:ext cx="133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Saída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0E68C4C-84EE-C2C7-754A-C4B1C11E0050}"/>
                </a:ext>
              </a:extLst>
            </p:cNvPr>
            <p:cNvSpPr txBox="1"/>
            <p:nvPr/>
          </p:nvSpPr>
          <p:spPr>
            <a:xfrm>
              <a:off x="789279" y="60033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pré-treinada</a:t>
              </a:r>
            </a:p>
          </p:txBody>
        </p:sp>
        <p:sp>
          <p:nvSpPr>
            <p:cNvPr id="102" name="Chave Direita 101">
              <a:extLst>
                <a:ext uri="{FF2B5EF4-FFF2-40B4-BE49-F238E27FC236}">
                  <a16:creationId xmlns:a16="http://schemas.microsoft.com/office/drawing/2014/main" id="{6344683D-9076-CAF7-6465-25FB2764AFBB}"/>
                </a:ext>
              </a:extLst>
            </p:cNvPr>
            <p:cNvSpPr/>
            <p:nvPr/>
          </p:nvSpPr>
          <p:spPr>
            <a:xfrm>
              <a:off x="3855802" y="1373909"/>
              <a:ext cx="395649" cy="43641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2E069D0-EAA2-F466-C21B-6EAFFA53A7F7}"/>
                </a:ext>
              </a:extLst>
            </p:cNvPr>
            <p:cNvSpPr txBox="1"/>
            <p:nvPr/>
          </p:nvSpPr>
          <p:spPr>
            <a:xfrm>
              <a:off x="2765154" y="3512339"/>
              <a:ext cx="1339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Cópia dos pesos (</a:t>
              </a:r>
              <a:r>
                <a:rPr lang="pt-BR" sz="1200" dirty="0" err="1"/>
                <a:t>i.e</a:t>
              </a:r>
              <a:r>
                <a:rPr lang="pt-BR" sz="1200" dirty="0"/>
                <a:t>, transferência do aprendizado)</a:t>
              </a:r>
            </a:p>
          </p:txBody>
        </p:sp>
        <p:sp>
          <p:nvSpPr>
            <p:cNvPr id="104" name="Seta: para a Direita 103">
              <a:extLst>
                <a:ext uri="{FF2B5EF4-FFF2-40B4-BE49-F238E27FC236}">
                  <a16:creationId xmlns:a16="http://schemas.microsoft.com/office/drawing/2014/main" id="{DFAC9BE0-573F-E975-6022-7C1DC5F95803}"/>
                </a:ext>
              </a:extLst>
            </p:cNvPr>
            <p:cNvSpPr/>
            <p:nvPr/>
          </p:nvSpPr>
          <p:spPr>
            <a:xfrm>
              <a:off x="2926783" y="3099012"/>
              <a:ext cx="929019" cy="41332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9D929414-7BEB-2D73-376A-D34EAE96AA4D}"/>
                </a:ext>
              </a:extLst>
            </p:cNvPr>
            <p:cNvSpPr txBox="1"/>
            <p:nvPr/>
          </p:nvSpPr>
          <p:spPr>
            <a:xfrm>
              <a:off x="3614012" y="588358"/>
              <a:ext cx="3029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Rede neural para nova tarefa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FD0010D-E763-1F75-B40E-8AB0D5F78A6D}"/>
                </a:ext>
              </a:extLst>
            </p:cNvPr>
            <p:cNvSpPr/>
            <p:nvPr/>
          </p:nvSpPr>
          <p:spPr>
            <a:xfrm>
              <a:off x="4293750" y="1263072"/>
              <a:ext cx="1470025" cy="251517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8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FF88873A-7DDE-25F9-FEC9-9637961DF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4" t="22509" r="54037" b="21178"/>
            <a:stretch/>
          </p:blipFill>
          <p:spPr bwMode="auto">
            <a:xfrm>
              <a:off x="5900883" y="1886527"/>
              <a:ext cx="541483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533EB01-D363-1C77-7D11-F872CF3E279F}"/>
                </a:ext>
              </a:extLst>
            </p:cNvPr>
            <p:cNvSpPr txBox="1"/>
            <p:nvPr/>
          </p:nvSpPr>
          <p:spPr>
            <a:xfrm>
              <a:off x="5707353" y="274468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Pesos congelados</a:t>
              </a:r>
            </a:p>
          </p:txBody>
        </p:sp>
        <p:pic>
          <p:nvPicPr>
            <p:cNvPr id="110" name="Picture 4" descr="Open and closed padlock vector 9652847 Vector Art at Vecteezy">
              <a:extLst>
                <a:ext uri="{FF2B5EF4-FFF2-40B4-BE49-F238E27FC236}">
                  <a16:creationId xmlns:a16="http://schemas.microsoft.com/office/drawing/2014/main" id="{4CFE8804-2405-3523-0C04-7BE6DFA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3" t="22509" r="13350" b="21178"/>
            <a:stretch/>
          </p:blipFill>
          <p:spPr bwMode="auto">
            <a:xfrm>
              <a:off x="5889915" y="4389585"/>
              <a:ext cx="552451" cy="78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34652589-47ED-3849-070F-F77E3AF69994}"/>
                </a:ext>
              </a:extLst>
            </p:cNvPr>
            <p:cNvSpPr txBox="1"/>
            <p:nvPr/>
          </p:nvSpPr>
          <p:spPr>
            <a:xfrm>
              <a:off x="5663156" y="5144801"/>
              <a:ext cx="97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Ajuste fino dos pesos</a:t>
              </a: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4D2E29F2-EC0E-4C6A-15F9-130AE2FEEE55}"/>
                </a:ext>
              </a:extLst>
            </p:cNvPr>
            <p:cNvSpPr/>
            <p:nvPr/>
          </p:nvSpPr>
          <p:spPr>
            <a:xfrm>
              <a:off x="4288138" y="3803006"/>
              <a:ext cx="1470025" cy="19923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268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39495C9F-10F4-5151-CC62-C58925FE8054}"/>
              </a:ext>
            </a:extLst>
          </p:cNvPr>
          <p:cNvGrpSpPr/>
          <p:nvPr/>
        </p:nvGrpSpPr>
        <p:grpSpPr>
          <a:xfrm>
            <a:off x="889000" y="1500990"/>
            <a:ext cx="10695283" cy="4850739"/>
            <a:chOff x="889000" y="1500990"/>
            <a:chExt cx="10695283" cy="485073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CC2AD3C-5109-EAF7-B113-EE79136C4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790AF7C-5EFE-12F2-A670-61E2AB90F1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CA025DF-B6B7-748F-59E2-AD71D0DBE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296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7AFCD59-5350-44C4-04DA-23C96F5A0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ACE6149-2CEA-97EC-5A9A-5CCEBFF47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8122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A551C41-2D3E-9253-4FA3-17B184187F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DB04CC9-3792-FBA2-F507-91EFDEEC1E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948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CC2B3D8-98CF-DCD9-F12B-9FFCBF38B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296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C041BEA-18A6-A325-0C77-245E6C58C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600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EFFB4F5-3E7E-FCF2-1FB6-071CCD6D9A11}"/>
                </a:ext>
              </a:extLst>
            </p:cNvPr>
            <p:cNvCxnSpPr>
              <a:stCxn id="9" idx="0"/>
              <a:endCxn id="4" idx="4"/>
            </p:cNvCxnSpPr>
            <p:nvPr/>
          </p:nvCxnSpPr>
          <p:spPr>
            <a:xfrm flipV="1">
              <a:off x="1224600" y="3496122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37F93FD8-9116-0BE4-07AF-371F040CE90D}"/>
                </a:ext>
              </a:extLst>
            </p:cNvPr>
            <p:cNvCxnSpPr>
              <a:stCxn id="5" idx="0"/>
              <a:endCxn id="4" idx="4"/>
            </p:cNvCxnSpPr>
            <p:nvPr/>
          </p:nvCxnSpPr>
          <p:spPr>
            <a:xfrm flipV="1">
              <a:off x="2582948" y="3496122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D8BCF74D-0E61-2793-048A-0070BFEB7834}"/>
                </a:ext>
              </a:extLst>
            </p:cNvPr>
            <p:cNvCxnSpPr>
              <a:stCxn id="7" idx="0"/>
              <a:endCxn id="4" idx="4"/>
            </p:cNvCxnSpPr>
            <p:nvPr/>
          </p:nvCxnSpPr>
          <p:spPr>
            <a:xfrm flipH="1" flipV="1">
              <a:off x="2582948" y="3496122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0565D8-8E98-BF9B-234B-E01A463B9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814F227-C384-E5C7-636D-3B120A1930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327BCB1-221B-3691-2E88-F62DEDBB6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C8CB6B76-EC59-6394-0200-AC8684A8E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503E792A-02EB-E2DB-5438-23A24B28E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7406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A045EEE3-E5E8-34DF-6414-2C3A5A709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B9386D83-9489-041C-1C8B-2F78AD6EB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5A9411D-C6B6-4731-1280-B83FC0BB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6580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EE394F0-B7AE-C57E-7AAC-C48CEC182A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8232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DA439C3-0F45-5253-9459-4F2FAB8D0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9058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0EF2998-1F08-A1E4-312C-5002463C33BD}"/>
                </a:ext>
              </a:extLst>
            </p:cNvPr>
            <p:cNvCxnSpPr>
              <a:stCxn id="35" idx="0"/>
              <a:endCxn id="31" idx="4"/>
            </p:cNvCxnSpPr>
            <p:nvPr/>
          </p:nvCxnSpPr>
          <p:spPr>
            <a:xfrm flipV="1">
              <a:off x="5882232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9974CA39-25EF-D2B9-E8EB-D702DFA54444}"/>
                </a:ext>
              </a:extLst>
            </p:cNvPr>
            <p:cNvCxnSpPr>
              <a:stCxn id="32" idx="0"/>
              <a:endCxn id="31" idx="4"/>
            </p:cNvCxnSpPr>
            <p:nvPr/>
          </p:nvCxnSpPr>
          <p:spPr>
            <a:xfrm flipV="1">
              <a:off x="6561406" y="3496122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2F758995-4AC8-E5F1-2450-F9B4751CC744}"/>
                </a:ext>
              </a:extLst>
            </p:cNvPr>
            <p:cNvCxnSpPr>
              <a:stCxn id="33" idx="0"/>
              <a:endCxn id="31" idx="4"/>
            </p:cNvCxnSpPr>
            <p:nvPr/>
          </p:nvCxnSpPr>
          <p:spPr>
            <a:xfrm flipH="1" flipV="1">
              <a:off x="6561406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EFFAC1A-A88F-19F4-6467-37334EAE56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7018" y="3028122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F91B14F0-B7AE-7893-6ADD-760734EFB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6192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1F038DE7-9C62-1062-EC52-FF4D09D4B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7844" y="3821531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61CA499F-F517-4857-724C-1CF1D966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5366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E4FFE0E-8159-9554-BDFE-55980FEF8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8670" y="461494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CDCE280-F157-58D5-249F-F2CA9B06AB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6192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E88A1087-CC42-0A89-5DB1-C8F681F3B4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5366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AAFF9B1-1490-6181-A00D-29FE802DF7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7844" y="5408349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779A7903-A5C8-31EE-0AD1-7B61D996BCF2}"/>
                </a:ext>
              </a:extLst>
            </p:cNvPr>
            <p:cNvCxnSpPr>
              <a:stCxn id="56" idx="0"/>
              <a:endCxn id="52" idx="4"/>
            </p:cNvCxnSpPr>
            <p:nvPr/>
          </p:nvCxnSpPr>
          <p:spPr>
            <a:xfrm flipV="1">
              <a:off x="9191844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27059B76-D4E9-46D8-4878-3503DE196C39}"/>
                </a:ext>
              </a:extLst>
            </p:cNvPr>
            <p:cNvCxnSpPr>
              <a:stCxn id="54" idx="0"/>
              <a:endCxn id="52" idx="4"/>
            </p:cNvCxnSpPr>
            <p:nvPr/>
          </p:nvCxnSpPr>
          <p:spPr>
            <a:xfrm flipH="1" flipV="1">
              <a:off x="9871018" y="3496122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A1B12BB4-FFF5-D507-D410-EA56E2CE2FD3}"/>
                </a:ext>
              </a:extLst>
            </p:cNvPr>
            <p:cNvCxnSpPr>
              <a:stCxn id="62" idx="0"/>
              <a:endCxn id="56" idx="4"/>
            </p:cNvCxnSpPr>
            <p:nvPr/>
          </p:nvCxnSpPr>
          <p:spPr>
            <a:xfrm flipV="1">
              <a:off x="8512670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823C2D81-0609-736C-A04E-1A94C94FF386}"/>
                </a:ext>
              </a:extLst>
            </p:cNvPr>
            <p:cNvCxnSpPr>
              <a:stCxn id="62" idx="0"/>
              <a:endCxn id="54" idx="4"/>
            </p:cNvCxnSpPr>
            <p:nvPr/>
          </p:nvCxnSpPr>
          <p:spPr>
            <a:xfrm flipV="1">
              <a:off x="8512670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3384D60A-7C35-1D84-84CF-F4A4A03ED684}"/>
                </a:ext>
              </a:extLst>
            </p:cNvPr>
            <p:cNvCxnSpPr>
              <a:stCxn id="60" idx="0"/>
              <a:endCxn id="54" idx="4"/>
            </p:cNvCxnSpPr>
            <p:nvPr/>
          </p:nvCxnSpPr>
          <p:spPr>
            <a:xfrm flipH="1" flipV="1">
              <a:off x="1055019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12159D3B-8F70-D92B-28C0-C7817BF2D01A}"/>
                </a:ext>
              </a:extLst>
            </p:cNvPr>
            <p:cNvCxnSpPr>
              <a:stCxn id="60" idx="0"/>
              <a:endCxn id="56" idx="4"/>
            </p:cNvCxnSpPr>
            <p:nvPr/>
          </p:nvCxnSpPr>
          <p:spPr>
            <a:xfrm flipH="1" flipV="1">
              <a:off x="9191844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7979FBA4-3FB3-011B-5589-363A801534A9}"/>
                </a:ext>
              </a:extLst>
            </p:cNvPr>
            <p:cNvCxnSpPr>
              <a:stCxn id="66" idx="0"/>
              <a:endCxn id="62" idx="4"/>
            </p:cNvCxnSpPr>
            <p:nvPr/>
          </p:nvCxnSpPr>
          <p:spPr>
            <a:xfrm flipH="1" flipV="1">
              <a:off x="8512670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9FC733C0-A2AB-0A37-75F8-7660C6C67E2D}"/>
                </a:ext>
              </a:extLst>
            </p:cNvPr>
            <p:cNvCxnSpPr>
              <a:stCxn id="66" idx="0"/>
              <a:endCxn id="60" idx="4"/>
            </p:cNvCxnSpPr>
            <p:nvPr/>
          </p:nvCxnSpPr>
          <p:spPr>
            <a:xfrm flipV="1">
              <a:off x="9191844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9DEE774C-4B21-AAB2-DCE6-2C5CC690ADC5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H="1" flipV="1">
              <a:off x="8512670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5938E2E1-6128-2611-E93E-36AE1204B299}"/>
                </a:ext>
              </a:extLst>
            </p:cNvPr>
            <p:cNvCxnSpPr>
              <a:stCxn id="65" idx="0"/>
              <a:endCxn id="62" idx="4"/>
            </p:cNvCxnSpPr>
            <p:nvPr/>
          </p:nvCxnSpPr>
          <p:spPr>
            <a:xfrm flipH="1" flipV="1">
              <a:off x="8512670" y="5082940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9F38DDED-B129-BB29-0D37-0082A285EF84}"/>
                </a:ext>
              </a:extLst>
            </p:cNvPr>
            <p:cNvCxnSpPr>
              <a:stCxn id="64" idx="0"/>
              <a:endCxn id="60" idx="4"/>
            </p:cNvCxnSpPr>
            <p:nvPr/>
          </p:nvCxnSpPr>
          <p:spPr>
            <a:xfrm flipV="1">
              <a:off x="1055019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1F04F96-1DD3-232B-AC6A-6F00C1E49F79}"/>
                </a:ext>
              </a:extLst>
            </p:cNvPr>
            <p:cNvCxnSpPr>
              <a:stCxn id="65" idx="0"/>
              <a:endCxn id="60" idx="4"/>
            </p:cNvCxnSpPr>
            <p:nvPr/>
          </p:nvCxnSpPr>
          <p:spPr>
            <a:xfrm flipV="1">
              <a:off x="11229366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E09FD3C-9589-7D34-46F1-414CF96E76A8}"/>
                </a:ext>
              </a:extLst>
            </p:cNvPr>
            <p:cNvCxnSpPr>
              <a:stCxn id="38" idx="0"/>
              <a:endCxn id="33" idx="4"/>
            </p:cNvCxnSpPr>
            <p:nvPr/>
          </p:nvCxnSpPr>
          <p:spPr>
            <a:xfrm flipV="1">
              <a:off x="7240580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C82A9315-37FF-D6D1-F12F-E7B4DF1746F9}"/>
                </a:ext>
              </a:extLst>
            </p:cNvPr>
            <p:cNvCxnSpPr>
              <a:stCxn id="38" idx="0"/>
              <a:endCxn id="32" idx="4"/>
            </p:cNvCxnSpPr>
            <p:nvPr/>
          </p:nvCxnSpPr>
          <p:spPr>
            <a:xfrm flipH="1" flipV="1">
              <a:off x="6561406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6A04CDFB-AE62-076A-346A-C80140911823}"/>
                </a:ext>
              </a:extLst>
            </p:cNvPr>
            <p:cNvCxnSpPr>
              <a:stCxn id="38" idx="0"/>
              <a:endCxn id="35" idx="4"/>
            </p:cNvCxnSpPr>
            <p:nvPr/>
          </p:nvCxnSpPr>
          <p:spPr>
            <a:xfrm flipH="1" flipV="1">
              <a:off x="5882232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65439BA2-E0D6-EF52-05E9-53213A036D9D}"/>
                </a:ext>
              </a:extLst>
            </p:cNvPr>
            <p:cNvCxnSpPr>
              <a:stCxn id="37" idx="0"/>
              <a:endCxn id="32" idx="4"/>
            </p:cNvCxnSpPr>
            <p:nvPr/>
          </p:nvCxnSpPr>
          <p:spPr>
            <a:xfrm flipV="1">
              <a:off x="6561406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7A492CA-0B9F-E9C2-B7F9-9D25171C66AC}"/>
                </a:ext>
              </a:extLst>
            </p:cNvPr>
            <p:cNvCxnSpPr>
              <a:stCxn id="40" idx="0"/>
              <a:endCxn id="35" idx="4"/>
            </p:cNvCxnSpPr>
            <p:nvPr/>
          </p:nvCxnSpPr>
          <p:spPr>
            <a:xfrm flipV="1">
              <a:off x="5882232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8F26BF93-C9C7-475E-9052-22B3865E22C5}"/>
                </a:ext>
              </a:extLst>
            </p:cNvPr>
            <p:cNvCxnSpPr>
              <a:stCxn id="40" idx="0"/>
              <a:endCxn id="32" idx="4"/>
            </p:cNvCxnSpPr>
            <p:nvPr/>
          </p:nvCxnSpPr>
          <p:spPr>
            <a:xfrm flipV="1">
              <a:off x="588223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633B6AB4-26F0-BD04-BB4B-453F295F722D}"/>
                </a:ext>
              </a:extLst>
            </p:cNvPr>
            <p:cNvCxnSpPr>
              <a:stCxn id="37" idx="0"/>
              <a:endCxn id="33" idx="4"/>
            </p:cNvCxnSpPr>
            <p:nvPr/>
          </p:nvCxnSpPr>
          <p:spPr>
            <a:xfrm flipV="1">
              <a:off x="6561406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9E200312-574D-5283-0BE1-8D915F6F97BF}"/>
                </a:ext>
              </a:extLst>
            </p:cNvPr>
            <p:cNvCxnSpPr>
              <a:stCxn id="40" idx="0"/>
              <a:endCxn id="33" idx="4"/>
            </p:cNvCxnSpPr>
            <p:nvPr/>
          </p:nvCxnSpPr>
          <p:spPr>
            <a:xfrm flipV="1">
              <a:off x="5882232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2B50AC90-93AA-5ABE-3157-6DC0DDF06A46}"/>
                </a:ext>
              </a:extLst>
            </p:cNvPr>
            <p:cNvCxnSpPr>
              <a:stCxn id="37" idx="0"/>
              <a:endCxn id="35" idx="4"/>
            </p:cNvCxnSpPr>
            <p:nvPr/>
          </p:nvCxnSpPr>
          <p:spPr>
            <a:xfrm flipH="1" flipV="1">
              <a:off x="588223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48725744-A929-ACE8-AB39-7C140F9E8B81}"/>
                </a:ext>
              </a:extLst>
            </p:cNvPr>
            <p:cNvCxnSpPr>
              <a:stCxn id="45" idx="0"/>
              <a:endCxn id="40" idx="4"/>
            </p:cNvCxnSpPr>
            <p:nvPr/>
          </p:nvCxnSpPr>
          <p:spPr>
            <a:xfrm flipV="1">
              <a:off x="5882232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2A90340C-7332-D857-4B7D-8173567379E4}"/>
                </a:ext>
              </a:extLst>
            </p:cNvPr>
            <p:cNvCxnSpPr>
              <a:stCxn id="45" idx="0"/>
              <a:endCxn id="37" idx="4"/>
            </p:cNvCxnSpPr>
            <p:nvPr/>
          </p:nvCxnSpPr>
          <p:spPr>
            <a:xfrm flipV="1">
              <a:off x="588223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9A0434B2-F955-0087-541E-4E51BB6538A9}"/>
                </a:ext>
              </a:extLst>
            </p:cNvPr>
            <p:cNvCxnSpPr>
              <a:stCxn id="45" idx="0"/>
              <a:endCxn id="38" idx="4"/>
            </p:cNvCxnSpPr>
            <p:nvPr/>
          </p:nvCxnSpPr>
          <p:spPr>
            <a:xfrm flipV="1">
              <a:off x="5882232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D041AFA2-E2E6-4E2B-F5EF-92F119C8D247}"/>
                </a:ext>
              </a:extLst>
            </p:cNvPr>
            <p:cNvCxnSpPr>
              <a:stCxn id="43" idx="0"/>
              <a:endCxn id="38" idx="4"/>
            </p:cNvCxnSpPr>
            <p:nvPr/>
          </p:nvCxnSpPr>
          <p:spPr>
            <a:xfrm flipV="1">
              <a:off x="7240580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FE9F6DB3-F9C9-91FD-9B49-1DE6AB4ADFAE}"/>
                </a:ext>
              </a:extLst>
            </p:cNvPr>
            <p:cNvCxnSpPr>
              <a:stCxn id="43" idx="0"/>
              <a:endCxn id="37" idx="4"/>
            </p:cNvCxnSpPr>
            <p:nvPr/>
          </p:nvCxnSpPr>
          <p:spPr>
            <a:xfrm flipH="1" flipV="1">
              <a:off x="6561406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F83E00F1-A4F1-E55A-5E09-FE3B54FE1E0A}"/>
                </a:ext>
              </a:extLst>
            </p:cNvPr>
            <p:cNvCxnSpPr>
              <a:stCxn id="43" idx="0"/>
              <a:endCxn id="40" idx="4"/>
            </p:cNvCxnSpPr>
            <p:nvPr/>
          </p:nvCxnSpPr>
          <p:spPr>
            <a:xfrm flipH="1" flipV="1">
              <a:off x="5882232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13ACDAF3-D8D5-5CA3-A6F7-3E41A193C048}"/>
                </a:ext>
              </a:extLst>
            </p:cNvPr>
            <p:cNvCxnSpPr>
              <a:stCxn id="46" idx="0"/>
              <a:endCxn id="40" idx="4"/>
            </p:cNvCxnSpPr>
            <p:nvPr/>
          </p:nvCxnSpPr>
          <p:spPr>
            <a:xfrm flipV="1">
              <a:off x="5203058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2DFB416D-3AA0-F7B7-5B0D-E38802BE1639}"/>
                </a:ext>
              </a:extLst>
            </p:cNvPr>
            <p:cNvCxnSpPr>
              <a:stCxn id="46" idx="0"/>
              <a:endCxn id="37" idx="4"/>
            </p:cNvCxnSpPr>
            <p:nvPr/>
          </p:nvCxnSpPr>
          <p:spPr>
            <a:xfrm flipV="1">
              <a:off x="5203058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59CC8EC1-A270-FBC1-D5CC-2290FEFCACC7}"/>
                </a:ext>
              </a:extLst>
            </p:cNvPr>
            <p:cNvCxnSpPr>
              <a:stCxn id="46" idx="0"/>
              <a:endCxn id="38" idx="4"/>
            </p:cNvCxnSpPr>
            <p:nvPr/>
          </p:nvCxnSpPr>
          <p:spPr>
            <a:xfrm flipV="1">
              <a:off x="5203058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>
              <a:extLst>
                <a:ext uri="{FF2B5EF4-FFF2-40B4-BE49-F238E27FC236}">
                  <a16:creationId xmlns:a16="http://schemas.microsoft.com/office/drawing/2014/main" id="{A3D07F7B-2731-294E-9709-928D94ADAF16}"/>
                </a:ext>
              </a:extLst>
            </p:cNvPr>
            <p:cNvCxnSpPr>
              <a:stCxn id="14" idx="0"/>
              <a:endCxn id="9" idx="4"/>
            </p:cNvCxnSpPr>
            <p:nvPr/>
          </p:nvCxnSpPr>
          <p:spPr>
            <a:xfrm flipV="1">
              <a:off x="1224600" y="4289531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493466DE-524C-7579-A2A4-12B3944916D9}"/>
                </a:ext>
              </a:extLst>
            </p:cNvPr>
            <p:cNvCxnSpPr>
              <a:stCxn id="14" idx="0"/>
              <a:endCxn id="5" idx="4"/>
            </p:cNvCxnSpPr>
            <p:nvPr/>
          </p:nvCxnSpPr>
          <p:spPr>
            <a:xfrm flipV="1">
              <a:off x="1224600" y="4289531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de Seta Reta 133">
              <a:extLst>
                <a:ext uri="{FF2B5EF4-FFF2-40B4-BE49-F238E27FC236}">
                  <a16:creationId xmlns:a16="http://schemas.microsoft.com/office/drawing/2014/main" id="{CFD2E61F-A0A1-8536-BC0A-B665144BCAF9}"/>
                </a:ext>
              </a:extLst>
            </p:cNvPr>
            <p:cNvCxnSpPr>
              <a:stCxn id="14" idx="0"/>
              <a:endCxn id="7" idx="4"/>
            </p:cNvCxnSpPr>
            <p:nvPr/>
          </p:nvCxnSpPr>
          <p:spPr>
            <a:xfrm flipV="1">
              <a:off x="1224600" y="4289531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DEE2D568-A267-A171-25DF-3EA2187AA3F5}"/>
                </a:ext>
              </a:extLst>
            </p:cNvPr>
            <p:cNvCxnSpPr>
              <a:stCxn id="11" idx="0"/>
              <a:endCxn id="7" idx="4"/>
            </p:cNvCxnSpPr>
            <p:nvPr/>
          </p:nvCxnSpPr>
          <p:spPr>
            <a:xfrm flipV="1">
              <a:off x="3262122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9692D7FF-2EC9-D7C9-60E2-9366C15444B1}"/>
                </a:ext>
              </a:extLst>
            </p:cNvPr>
            <p:cNvCxnSpPr>
              <a:stCxn id="11" idx="0"/>
              <a:endCxn id="5" idx="4"/>
            </p:cNvCxnSpPr>
            <p:nvPr/>
          </p:nvCxnSpPr>
          <p:spPr>
            <a:xfrm flipH="1" flipV="1">
              <a:off x="2582948" y="4289531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5E02C6A9-3C75-60BC-AB46-47C77557BD68}"/>
                </a:ext>
              </a:extLst>
            </p:cNvPr>
            <p:cNvCxnSpPr>
              <a:stCxn id="11" idx="0"/>
              <a:endCxn id="9" idx="4"/>
            </p:cNvCxnSpPr>
            <p:nvPr/>
          </p:nvCxnSpPr>
          <p:spPr>
            <a:xfrm flipH="1" flipV="1">
              <a:off x="1224600" y="4289531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DCCB342D-10C1-7883-27B9-534E3841293B}"/>
                </a:ext>
              </a:extLst>
            </p:cNvPr>
            <p:cNvCxnSpPr>
              <a:stCxn id="19" idx="0"/>
              <a:endCxn id="14" idx="4"/>
            </p:cNvCxnSpPr>
            <p:nvPr/>
          </p:nvCxnSpPr>
          <p:spPr>
            <a:xfrm flipV="1">
              <a:off x="1224600" y="5082940"/>
              <a:ext cx="0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de Seta Reta 143">
              <a:extLst>
                <a:ext uri="{FF2B5EF4-FFF2-40B4-BE49-F238E27FC236}">
                  <a16:creationId xmlns:a16="http://schemas.microsoft.com/office/drawing/2014/main" id="{FD362A28-70DE-1D6E-6331-BE9047A9EC69}"/>
                </a:ext>
              </a:extLst>
            </p:cNvPr>
            <p:cNvCxnSpPr>
              <a:stCxn id="19" idx="0"/>
              <a:endCxn id="11" idx="5"/>
            </p:cNvCxnSpPr>
            <p:nvPr/>
          </p:nvCxnSpPr>
          <p:spPr>
            <a:xfrm flipV="1">
              <a:off x="1224600" y="5082940"/>
              <a:ext cx="2037522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de Seta Reta 145">
              <a:extLst>
                <a:ext uri="{FF2B5EF4-FFF2-40B4-BE49-F238E27FC236}">
                  <a16:creationId xmlns:a16="http://schemas.microsoft.com/office/drawing/2014/main" id="{237A5702-8867-BD51-9C6A-AF28D7766E1A}"/>
                </a:ext>
              </a:extLst>
            </p:cNvPr>
            <p:cNvCxnSpPr>
              <a:stCxn id="15" idx="0"/>
              <a:endCxn id="14" idx="4"/>
            </p:cNvCxnSpPr>
            <p:nvPr/>
          </p:nvCxnSpPr>
          <p:spPr>
            <a:xfrm flipH="1" flipV="1">
              <a:off x="1224600" y="5082940"/>
              <a:ext cx="1358348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de Seta Reta 147">
              <a:extLst>
                <a:ext uri="{FF2B5EF4-FFF2-40B4-BE49-F238E27FC236}">
                  <a16:creationId xmlns:a16="http://schemas.microsoft.com/office/drawing/2014/main" id="{C3FAEDA7-3E5D-0C5D-39ED-3E3269A26732}"/>
                </a:ext>
              </a:extLst>
            </p:cNvPr>
            <p:cNvCxnSpPr>
              <a:stCxn id="15" idx="0"/>
              <a:endCxn id="11" idx="4"/>
            </p:cNvCxnSpPr>
            <p:nvPr/>
          </p:nvCxnSpPr>
          <p:spPr>
            <a:xfrm flipV="1">
              <a:off x="2582948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de Seta Reta 149">
              <a:extLst>
                <a:ext uri="{FF2B5EF4-FFF2-40B4-BE49-F238E27FC236}">
                  <a16:creationId xmlns:a16="http://schemas.microsoft.com/office/drawing/2014/main" id="{49A4BE0E-35F6-93ED-F52F-823D406DA987}"/>
                </a:ext>
              </a:extLst>
            </p:cNvPr>
            <p:cNvCxnSpPr>
              <a:stCxn id="17" idx="0"/>
              <a:endCxn id="11" idx="4"/>
            </p:cNvCxnSpPr>
            <p:nvPr/>
          </p:nvCxnSpPr>
          <p:spPr>
            <a:xfrm flipH="1" flipV="1">
              <a:off x="3262122" y="5082940"/>
              <a:ext cx="679174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de Seta Reta 151">
              <a:extLst>
                <a:ext uri="{FF2B5EF4-FFF2-40B4-BE49-F238E27FC236}">
                  <a16:creationId xmlns:a16="http://schemas.microsoft.com/office/drawing/2014/main" id="{13C3874B-574A-F778-F8BF-83C284634E42}"/>
                </a:ext>
              </a:extLst>
            </p:cNvPr>
            <p:cNvCxnSpPr>
              <a:stCxn id="17" idx="0"/>
              <a:endCxn id="14" idx="4"/>
            </p:cNvCxnSpPr>
            <p:nvPr/>
          </p:nvCxnSpPr>
          <p:spPr>
            <a:xfrm flipH="1" flipV="1">
              <a:off x="1224600" y="5082940"/>
              <a:ext cx="2716696" cy="32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tângulo 152">
              <a:extLst>
                <a:ext uri="{FF2B5EF4-FFF2-40B4-BE49-F238E27FC236}">
                  <a16:creationId xmlns:a16="http://schemas.microsoft.com/office/drawing/2014/main" id="{4D30F145-6832-6A26-72C0-C04F0445808B}"/>
                </a:ext>
              </a:extLst>
            </p:cNvPr>
            <p:cNvSpPr/>
            <p:nvPr/>
          </p:nvSpPr>
          <p:spPr>
            <a:xfrm>
              <a:off x="4995993" y="1879182"/>
              <a:ext cx="3130826" cy="61966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Ponderação</a:t>
              </a:r>
            </a:p>
            <a:p>
              <a:pPr algn="ctr"/>
              <a:r>
                <a:rPr lang="pt-BR" sz="1400" dirty="0"/>
                <a:t>(voto majoritário, média, etc.)</a:t>
              </a:r>
              <a:endParaRPr lang="pt-BR" dirty="0"/>
            </a:p>
          </p:txBody>
        </p: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104D7F60-DA84-0E59-C324-355F5502CEA9}"/>
                </a:ext>
              </a:extLst>
            </p:cNvPr>
            <p:cNvCxnSpPr>
              <a:stCxn id="31" idx="0"/>
              <a:endCxn id="153" idx="2"/>
            </p:cNvCxnSpPr>
            <p:nvPr/>
          </p:nvCxnSpPr>
          <p:spPr>
            <a:xfrm flipV="1">
              <a:off x="6561406" y="2498843"/>
              <a:ext cx="0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>
              <a:extLst>
                <a:ext uri="{FF2B5EF4-FFF2-40B4-BE49-F238E27FC236}">
                  <a16:creationId xmlns:a16="http://schemas.microsoft.com/office/drawing/2014/main" id="{EB8000C1-13E6-25E8-786C-5B9520FC2F8A}"/>
                </a:ext>
              </a:extLst>
            </p:cNvPr>
            <p:cNvCxnSpPr>
              <a:stCxn id="52" idx="0"/>
              <a:endCxn id="153" idx="2"/>
            </p:cNvCxnSpPr>
            <p:nvPr/>
          </p:nvCxnSpPr>
          <p:spPr>
            <a:xfrm flipH="1" flipV="1">
              <a:off x="6561406" y="2498843"/>
              <a:ext cx="3309612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de Seta Reta 159">
              <a:extLst>
                <a:ext uri="{FF2B5EF4-FFF2-40B4-BE49-F238E27FC236}">
                  <a16:creationId xmlns:a16="http://schemas.microsoft.com/office/drawing/2014/main" id="{08E4EADD-BCCA-8FE1-6850-5044D0770F22}"/>
                </a:ext>
              </a:extLst>
            </p:cNvPr>
            <p:cNvCxnSpPr>
              <a:stCxn id="4" idx="0"/>
              <a:endCxn id="153" idx="2"/>
            </p:cNvCxnSpPr>
            <p:nvPr/>
          </p:nvCxnSpPr>
          <p:spPr>
            <a:xfrm flipV="1">
              <a:off x="2582948" y="2498843"/>
              <a:ext cx="3978458" cy="5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>
              <a:extLst>
                <a:ext uri="{FF2B5EF4-FFF2-40B4-BE49-F238E27FC236}">
                  <a16:creationId xmlns:a16="http://schemas.microsoft.com/office/drawing/2014/main" id="{1201605E-DCB7-9F32-1AB0-F6CE6C9B85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406" y="1562100"/>
              <a:ext cx="0" cy="31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aixaDeTexto 162">
              <a:extLst>
                <a:ext uri="{FF2B5EF4-FFF2-40B4-BE49-F238E27FC236}">
                  <a16:creationId xmlns:a16="http://schemas.microsoft.com/office/drawing/2014/main" id="{F7577701-F6AC-3B96-38AC-795366668ED2}"/>
                </a:ext>
              </a:extLst>
            </p:cNvPr>
            <p:cNvSpPr txBox="1"/>
            <p:nvPr/>
          </p:nvSpPr>
          <p:spPr>
            <a:xfrm>
              <a:off x="6561406" y="1500990"/>
              <a:ext cx="1218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Resultado final</a:t>
              </a:r>
            </a:p>
          </p:txBody>
        </p:sp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5F388A5D-4EFF-F172-9EF2-A74090DF1E4D}"/>
                </a:ext>
              </a:extLst>
            </p:cNvPr>
            <p:cNvSpPr/>
            <p:nvPr/>
          </p:nvSpPr>
          <p:spPr>
            <a:xfrm>
              <a:off x="889000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C0898C22-E57B-0764-848B-AAA575F0B8EF}"/>
                </a:ext>
              </a:extLst>
            </p:cNvPr>
            <p:cNvSpPr/>
            <p:nvPr/>
          </p:nvSpPr>
          <p:spPr>
            <a:xfrm>
              <a:off x="4571343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13255979-D5F1-9AED-E032-703C8C54CC96}"/>
                </a:ext>
              </a:extLst>
            </p:cNvPr>
            <p:cNvSpPr/>
            <p:nvPr/>
          </p:nvSpPr>
          <p:spPr>
            <a:xfrm>
              <a:off x="8183400" y="2857500"/>
              <a:ext cx="3400883" cy="3149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8" name="CaixaDeTexto 167">
              <a:extLst>
                <a:ext uri="{FF2B5EF4-FFF2-40B4-BE49-F238E27FC236}">
                  <a16:creationId xmlns:a16="http://schemas.microsoft.com/office/drawing/2014/main" id="{1F3A7A23-B898-D2AB-D071-5525D2F08835}"/>
                </a:ext>
              </a:extLst>
            </p:cNvPr>
            <p:cNvSpPr txBox="1"/>
            <p:nvPr/>
          </p:nvSpPr>
          <p:spPr>
            <a:xfrm>
              <a:off x="889001" y="6013175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#1</a:t>
              </a:r>
            </a:p>
          </p:txBody>
        </p:sp>
        <p:sp>
          <p:nvSpPr>
            <p:cNvPr id="169" name="CaixaDeTexto 168">
              <a:extLst>
                <a:ext uri="{FF2B5EF4-FFF2-40B4-BE49-F238E27FC236}">
                  <a16:creationId xmlns:a16="http://schemas.microsoft.com/office/drawing/2014/main" id="{3927B2ED-777D-3988-391E-806B8B26E5E1}"/>
                </a:ext>
              </a:extLst>
            </p:cNvPr>
            <p:cNvSpPr txBox="1"/>
            <p:nvPr/>
          </p:nvSpPr>
          <p:spPr>
            <a:xfrm>
              <a:off x="4588770" y="6013175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#2</a:t>
              </a:r>
            </a:p>
          </p:txBody>
        </p:sp>
        <p:sp>
          <p:nvSpPr>
            <p:cNvPr id="170" name="CaixaDeTexto 169">
              <a:extLst>
                <a:ext uri="{FF2B5EF4-FFF2-40B4-BE49-F238E27FC236}">
                  <a16:creationId xmlns:a16="http://schemas.microsoft.com/office/drawing/2014/main" id="{DC156082-98FE-BAAE-57BC-98D4C346CFF7}"/>
                </a:ext>
              </a:extLst>
            </p:cNvPr>
            <p:cNvSpPr txBox="1"/>
            <p:nvPr/>
          </p:nvSpPr>
          <p:spPr>
            <a:xfrm>
              <a:off x="8165974" y="6007100"/>
              <a:ext cx="340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Rede treinamento #N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80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57D9-D95B-09E9-2635-36F12E20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(ou flexibilidade) ideal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463E9-7187-5BEC-27A7-77212D66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1" y="1825624"/>
            <a:ext cx="6341164" cy="5032375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O modelo mostrado na figura ao lado tem ordem apropriada (i.e., ordem 1).</a:t>
            </a:r>
          </a:p>
          <a:p>
            <a:r>
              <a:rPr lang="pt-BR" b="0" dirty="0">
                <a:effectLst/>
              </a:rPr>
              <a:t>Percebam que ele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varia tanto</a:t>
            </a:r>
            <a:r>
              <a:rPr lang="pt-BR" b="0" dirty="0">
                <a:effectLst/>
              </a:rPr>
              <a:t>, como no exemplo anterior,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quando se varia o ruído adicionado às amostras de treinamento</a:t>
            </a:r>
            <a:r>
              <a:rPr lang="pt-BR" b="0" dirty="0">
                <a:effectLst/>
              </a:rPr>
              <a:t>.</a:t>
            </a:r>
          </a:p>
          <a:p>
            <a:r>
              <a:rPr lang="pt-BR" b="0" dirty="0">
                <a:effectLst/>
              </a:rPr>
              <a:t>Um modelo que apresente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flexibilidade ideal</a:t>
            </a:r>
            <a:r>
              <a:rPr lang="pt-BR" b="0" dirty="0">
                <a:effectLst/>
              </a:rPr>
              <a:t> terá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baixa variância</a:t>
            </a:r>
            <a:r>
              <a:rPr lang="pt-BR" b="0" dirty="0">
                <a:effectLst/>
              </a:rPr>
              <a:t>, ou seja, ele sempre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tenderá a capturar o padrão geral por trás das amostras</a:t>
            </a:r>
            <a:r>
              <a:rPr lang="pt-BR" b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mesmo que ruidosas</a:t>
            </a:r>
            <a:r>
              <a:rPr lang="pt-BR" b="0" dirty="0">
                <a:effectLst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D35BB-0715-16C1-54DF-FD779859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6" y="2514600"/>
            <a:ext cx="4367709" cy="32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56B790-8EE3-573C-13FA-B02060A11DA4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Exemplo: </a:t>
            </a:r>
            <a:r>
              <a:rPr lang="pt-BR" sz="1200" dirty="0" err="1">
                <a:hlinkClick r:id="rId3"/>
              </a:rPr>
              <a:t>Overfitting.ipynb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9049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6B566-D571-BD6F-E0D3-18E76F0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Causas do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C1B5-093D-0D16-1FAC-FAB201CB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0386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Modelo complexo:</a:t>
            </a:r>
            <a:r>
              <a:rPr lang="pt-BR" b="0" i="0" dirty="0">
                <a:effectLst/>
              </a:rPr>
              <a:t>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muito complexo</a:t>
            </a:r>
            <a:r>
              <a:rPr lang="pt-BR" b="0" i="0" dirty="0">
                <a:effectLst/>
              </a:rPr>
              <a:t>, po</a:t>
            </a:r>
            <a:r>
              <a:rPr lang="pt-BR" dirty="0"/>
              <a:t>r exemplo, </a:t>
            </a:r>
            <a:r>
              <a:rPr lang="pt-BR" b="0" i="0" dirty="0">
                <a:effectLst/>
              </a:rPr>
              <a:t>com muitos parâmetros (i.e</a:t>
            </a:r>
            <a:r>
              <a:rPr lang="pt-BR" dirty="0"/>
              <a:t>., pesos)</a:t>
            </a:r>
            <a:r>
              <a:rPr lang="pt-BR" b="0" i="0" dirty="0">
                <a:effectLst/>
              </a:rPr>
              <a:t>, tem uma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alta capacidade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representação</a:t>
            </a:r>
            <a:r>
              <a:rPr lang="pt-BR" b="0" i="0" dirty="0">
                <a:effectLst/>
              </a:rPr>
              <a:t> (ou flexibilidade) e pode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 ajustar demais aos dados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0" dirty="0">
                <a:effectLst/>
              </a:rPr>
              <a:t>Dados insuficientes:</a:t>
            </a:r>
            <a:r>
              <a:rPr lang="pt-BR" b="0" i="0" dirty="0">
                <a:effectLst/>
              </a:rPr>
              <a:t> Quando 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dados de treinamento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são limitados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em quantidade</a:t>
            </a:r>
            <a:r>
              <a:rPr lang="pt-BR" b="0" i="0" dirty="0">
                <a:effectLst/>
              </a:rPr>
              <a:t>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pode não ter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informações suficientes para generalizar</a:t>
            </a:r>
            <a:r>
              <a:rPr lang="pt-BR" b="0" i="0" dirty="0">
                <a:effectLst/>
              </a:rPr>
              <a:t> adequadamente.</a:t>
            </a:r>
          </a:p>
          <a:p>
            <a:r>
              <a:rPr lang="pt-BR" b="1" i="0" dirty="0">
                <a:effectLst/>
              </a:rPr>
              <a:t>Ruído nos dados:</a:t>
            </a:r>
            <a:r>
              <a:rPr lang="pt-BR" b="0" i="0" dirty="0">
                <a:effectLst/>
              </a:rPr>
              <a:t> A presença de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ruído ou outliers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nos dados de treinamento</a:t>
            </a:r>
            <a:r>
              <a:rPr lang="pt-BR" b="0" i="0" dirty="0">
                <a:effectLst/>
              </a:rPr>
              <a:t> pode fazer com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tente ajustar-se a essas variações aleatórias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ruído é chamado de </a:t>
            </a:r>
            <a:r>
              <a:rPr lang="pt-BR" b="1" i="1" dirty="0">
                <a:solidFill>
                  <a:srgbClr val="FF0000"/>
                </a:solidFill>
              </a:rPr>
              <a:t>erro irredutível</a:t>
            </a:r>
            <a:r>
              <a:rPr lang="pt-BR" dirty="0"/>
              <a:t>, pois dificilmente nos livramos dele.</a:t>
            </a:r>
            <a:endParaRPr lang="pt-BR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685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7" y="1825624"/>
            <a:ext cx="6455745" cy="5032375"/>
          </a:xfrm>
        </p:spPr>
        <p:txBody>
          <a:bodyPr/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Dividir o conjunto total </a:t>
            </a:r>
            <a:r>
              <a:rPr lang="pt-BR" b="0" i="0" dirty="0">
                <a:effectLst/>
              </a:rPr>
              <a:t>de em um conjunto de treinamento e um de validação 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avaliar o erro em ambos os conjuntos ao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longo do treinamento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desempenho no conjunto de validação for significativamente pior</a:t>
            </a:r>
            <a:r>
              <a:rPr lang="pt-BR" b="0" i="0" dirty="0">
                <a:effectLst/>
              </a:rPr>
              <a:t> do que no conjunto de treinamento, é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sinal de possível sobreajuste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03EB6-7919-DCC3-AF0A-4ED85801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3" y="2003460"/>
            <a:ext cx="4367932" cy="32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2DF02-63AE-3B1E-D5B4-C94647E5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867" y="5345772"/>
            <a:ext cx="381256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train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3.023264662910588e-24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val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: 0.18213360918420743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CF8BD2-45EB-9A8A-EDA6-C2C4F04E8ACA}"/>
              </a:ext>
            </a:extLst>
          </p:cNvPr>
          <p:cNvSpPr txBox="1"/>
          <p:nvPr/>
        </p:nvSpPr>
        <p:spPr>
          <a:xfrm>
            <a:off x="0" y="6581000"/>
            <a:ext cx="2777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Exemplo: </a:t>
            </a:r>
            <a:r>
              <a:rPr lang="pt-BR" sz="1200" dirty="0" err="1">
                <a:hlinkClick r:id="rId4"/>
              </a:rPr>
              <a:t>Overffiting.ipynb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6444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A88D9-2D97-A5AC-70C5-4C086443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o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DFD790-B161-AACA-37D4-2B1B5B84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238" y="1825624"/>
            <a:ext cx="6359704" cy="503237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Conjunto de Validação: </a:t>
            </a:r>
            <a:r>
              <a:rPr lang="pt-BR" dirty="0"/>
              <a:t>No caso de </a:t>
            </a:r>
            <a:r>
              <a:rPr lang="pt-BR" b="1" i="1" dirty="0">
                <a:solidFill>
                  <a:srgbClr val="00B050"/>
                </a:solidFill>
              </a:rPr>
              <a:t>modelos de </a:t>
            </a:r>
            <a:r>
              <a:rPr lang="pt-BR" b="1" i="1" dirty="0">
                <a:solidFill>
                  <a:srgbClr val="7030A0"/>
                </a:solidFill>
              </a:rPr>
              <a:t>aprendizado iterativo</a:t>
            </a:r>
            <a:r>
              <a:rPr lang="pt-BR" dirty="0"/>
              <a:t>, como redes neurais, podemos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monitorar o desempenho do modelo em ambos os conjuntos</a:t>
            </a:r>
            <a:r>
              <a:rPr lang="pt-BR" b="0" i="0" dirty="0">
                <a:effectLst/>
              </a:rPr>
              <a:t> durante o treinamento.</a:t>
            </a:r>
          </a:p>
          <a:p>
            <a:r>
              <a:rPr lang="pt-BR" b="0" i="0" dirty="0">
                <a:effectLst/>
              </a:rPr>
              <a:t>Se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erro no conjunto de validação aumentar e no conjunto de treinamento diminuir </a:t>
            </a:r>
            <a:r>
              <a:rPr lang="pt-BR" b="0" i="0" dirty="0">
                <a:effectLst/>
              </a:rPr>
              <a:t>ao longo das épocas de treinamento, isso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um claro sinal de sobreajuste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Como vimos antes, nesse caso, podemos usar a </a:t>
            </a:r>
            <a:r>
              <a:rPr lang="pt-BR" b="1" i="1" dirty="0">
                <a:solidFill>
                  <a:srgbClr val="7030A0"/>
                </a:solidFill>
              </a:rPr>
              <a:t>parada antecipada </a:t>
            </a:r>
            <a:r>
              <a:rPr lang="pt-BR" dirty="0"/>
              <a:t>(</a:t>
            </a:r>
            <a:r>
              <a:rPr lang="pt-BR" i="1" dirty="0"/>
              <a:t>early stopping</a:t>
            </a:r>
            <a:r>
              <a:rPr lang="pt-BR" dirty="0"/>
              <a:t>).</a:t>
            </a:r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b="0" i="0" dirty="0">
              <a:effectLst/>
            </a:endParaRP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58D526-2A03-121F-CF8F-19DF9758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6" y="2160731"/>
            <a:ext cx="4333174" cy="31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754AF-55B7-A2B5-1F12-A4542DFF6E10}"/>
              </a:ext>
            </a:extLst>
          </p:cNvPr>
          <p:cNvSpPr txBox="1"/>
          <p:nvPr/>
        </p:nvSpPr>
        <p:spPr>
          <a:xfrm>
            <a:off x="4366516" y="5250094"/>
            <a:ext cx="8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Épocas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A02E6-3659-B1D5-1F68-43BB54ADE219}"/>
              </a:ext>
            </a:extLst>
          </p:cNvPr>
          <p:cNvSpPr txBox="1"/>
          <p:nvPr/>
        </p:nvSpPr>
        <p:spPr>
          <a:xfrm>
            <a:off x="547574" y="2063394"/>
            <a:ext cx="852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2115754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16823</TotalTime>
  <Words>9137</Words>
  <Application>Microsoft Office PowerPoint</Application>
  <PresentationFormat>Widescreen</PresentationFormat>
  <Paragraphs>671</Paragraphs>
  <Slides>51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georgia</vt:lpstr>
      <vt:lpstr>Google Sans</vt:lpstr>
      <vt:lpstr>Helvetica Neue</vt:lpstr>
      <vt:lpstr>roboto</vt:lpstr>
      <vt:lpstr>source-serif-pro</vt:lpstr>
      <vt:lpstr>Wingdings</vt:lpstr>
      <vt:lpstr>Tema do Office</vt:lpstr>
      <vt:lpstr>TP557 - Tópicos avançados em IoT e Machine Learning: Prevenindo o sobreajuste</vt:lpstr>
      <vt:lpstr>O que vamos ver?</vt:lpstr>
      <vt:lpstr>Sobreajuste</vt:lpstr>
      <vt:lpstr>Sensibilidade aos dados de treinamento</vt:lpstr>
      <vt:lpstr>Sensibilidade aos dados de treinamento</vt:lpstr>
      <vt:lpstr>Complexidade (ou flexibilidade) ideal</vt:lpstr>
      <vt:lpstr>Causas do sobreajuste</vt:lpstr>
      <vt:lpstr>Como detectar o sobreajuste</vt:lpstr>
      <vt:lpstr>Como detectar o sobreajuste</vt:lpstr>
      <vt:lpstr>Como detectar o sobreajuste</vt:lpstr>
      <vt:lpstr>Como detectar o sobreajuste: k-fold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Como evitar o sobreajuste?</vt:lpstr>
      <vt:lpstr>Data augmentation com Tensorflow</vt:lpstr>
      <vt:lpstr>Data augmentation com Tensorflow</vt:lpstr>
      <vt:lpstr>Data augmentation com Tensorflow</vt:lpstr>
      <vt:lpstr>Como evitar o sobreajuste?</vt:lpstr>
      <vt:lpstr>Como evitar o sobreajuste?</vt:lpstr>
      <vt:lpstr>Como evitar o sobreajuste?</vt:lpstr>
      <vt:lpstr>Transfer learning</vt:lpstr>
      <vt:lpstr>Como evitar o sobreajuste?</vt:lpstr>
      <vt:lpstr>Transfer learning</vt:lpstr>
      <vt:lpstr>Transfer learning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Transfer learning em uma rede convolucional</vt:lpstr>
      <vt:lpstr>Procedimento para aplicar o Transfer learning</vt:lpstr>
      <vt:lpstr>Exemplo: transfer learning com Edge Impulse</vt:lpstr>
      <vt:lpstr>Exemplo: transfer learning com Edge Impulse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2667</cp:revision>
  <dcterms:created xsi:type="dcterms:W3CDTF">2020-01-20T13:50:05Z</dcterms:created>
  <dcterms:modified xsi:type="dcterms:W3CDTF">2023-10-13T01:10:36Z</dcterms:modified>
</cp:coreProperties>
</file>